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56" r:id="rId21"/>
    <p:sldId id="258" r:id="rId22"/>
    <p:sldId id="259" r:id="rId23"/>
    <p:sldId id="257" r:id="rId24"/>
    <p:sldId id="263" r:id="rId25"/>
    <p:sldId id="260" r:id="rId26"/>
    <p:sldId id="261" r:id="rId27"/>
    <p:sldId id="262" r:id="rId28"/>
    <p:sldId id="265" r:id="rId29"/>
    <p:sldId id="271" r:id="rId30"/>
    <p:sldId id="266" r:id="rId31"/>
    <p:sldId id="267" r:id="rId32"/>
    <p:sldId id="268" r:id="rId33"/>
    <p:sldId id="270" r:id="rId34"/>
    <p:sldId id="292" r:id="rId35"/>
    <p:sldId id="293" r:id="rId36"/>
    <p:sldId id="294" r:id="rId37"/>
    <p:sldId id="295" r:id="rId38"/>
    <p:sldId id="297" r:id="rId39"/>
    <p:sldId id="298" r:id="rId40"/>
    <p:sldId id="301" r:id="rId41"/>
    <p:sldId id="304" r:id="rId42"/>
    <p:sldId id="305" r:id="rId43"/>
    <p:sldId id="308" r:id="rId44"/>
    <p:sldId id="309" r:id="rId45"/>
    <p:sldId id="310" r:id="rId46"/>
    <p:sldId id="311" r:id="rId47"/>
    <p:sldId id="312" r:id="rId48"/>
    <p:sldId id="313" r:id="rId49"/>
    <p:sldId id="314" r:id="rId50"/>
    <p:sldId id="315" r:id="rId51"/>
    <p:sldId id="319" r:id="rId52"/>
    <p:sldId id="322" r:id="rId53"/>
    <p:sldId id="324" r:id="rId54"/>
    <p:sldId id="325" r:id="rId55"/>
    <p:sldId id="326" r:id="rId56"/>
    <p:sldId id="327" r:id="rId57"/>
    <p:sldId id="329" r:id="rId58"/>
    <p:sldId id="333"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7" autoAdjust="0"/>
    <p:restoredTop sz="94660"/>
  </p:normalViewPr>
  <p:slideViewPr>
    <p:cSldViewPr snapToGrid="0">
      <p:cViewPr varScale="1">
        <p:scale>
          <a:sx n="88" d="100"/>
          <a:sy n="88"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AB8CE-ACF5-4CCB-82CB-0C553F3339A9}" type="datetimeFigureOut">
              <a:rPr lang="en-US" smtClean="0"/>
              <a:t>3/27/2020</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54F0-3C94-4702-B809-9AD0CA107D8E}" type="slidenum">
              <a:rPr lang="en-US" smtClean="0"/>
              <a:t>‹#›</a:t>
            </a:fld>
            <a:endParaRPr lang="en-US"/>
          </a:p>
        </p:txBody>
      </p:sp>
    </p:spTree>
    <p:extLst>
      <p:ext uri="{BB962C8B-B14F-4D97-AF65-F5344CB8AC3E}">
        <p14:creationId xmlns:p14="http://schemas.microsoft.com/office/powerpoint/2010/main" val="170029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5432C26F-CC88-4CBE-B671-6C2DB5E029F9}" type="slidenum">
              <a:rPr lang="tr-TR" smtClean="0"/>
              <a:t>39</a:t>
            </a:fld>
            <a:endParaRPr lang="tr-TR"/>
          </a:p>
        </p:txBody>
      </p:sp>
    </p:spTree>
    <p:extLst>
      <p:ext uri="{BB962C8B-B14F-4D97-AF65-F5344CB8AC3E}">
        <p14:creationId xmlns:p14="http://schemas.microsoft.com/office/powerpoint/2010/main" val="208132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58239-988C-4283-A026-3482251244C9}" type="slidenum">
              <a:rPr lang="en-US" smtClean="0"/>
              <a:t>43</a:t>
            </a:fld>
            <a:endParaRPr lang="en-US"/>
          </a:p>
        </p:txBody>
      </p:sp>
    </p:spTree>
    <p:extLst>
      <p:ext uri="{BB962C8B-B14F-4D97-AF65-F5344CB8AC3E}">
        <p14:creationId xmlns:p14="http://schemas.microsoft.com/office/powerpoint/2010/main" val="74132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F765F102-88FD-4B17-A8A6-6C51CA59C86A}" type="datetime1">
              <a:rPr lang="en-US" smtClean="0"/>
              <a:t>3/27/2020</a:t>
            </a:fld>
            <a:endParaRPr lang="en-US"/>
          </a:p>
        </p:txBody>
      </p:sp>
      <p:sp>
        <p:nvSpPr>
          <p:cNvPr id="5" name="Altbilgi Yer Tutucusu 4"/>
          <p:cNvSpPr>
            <a:spLocks noGrp="1"/>
          </p:cNvSpPr>
          <p:nvPr>
            <p:ph type="ftr" sz="quarter" idx="11"/>
          </p:nvPr>
        </p:nvSpPr>
        <p:spPr/>
        <p:txBody>
          <a:bodyPr/>
          <a:lstStyle/>
          <a:p>
            <a:r>
              <a:rPr lang="en-US" smtClean="0"/>
              <a:t>9. Fatma Acun, Atatürk ve Türk İnkilap Tarihi, Ankara, 2016, s. 298</a:t>
            </a:r>
            <a:endParaRPr lang="en-US"/>
          </a:p>
        </p:txBody>
      </p:sp>
      <p:sp>
        <p:nvSpPr>
          <p:cNvPr id="6" name="Slayt Numarası Yer Tutucusu 5"/>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377887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1E7AABAE-51B7-411B-BDC8-386D37954D0E}" type="datetime1">
              <a:rPr lang="en-US" smtClean="0"/>
              <a:t>3/27/2020</a:t>
            </a:fld>
            <a:endParaRPr lang="en-US"/>
          </a:p>
        </p:txBody>
      </p:sp>
      <p:sp>
        <p:nvSpPr>
          <p:cNvPr id="5" name="Altbilgi Yer Tutucusu 4"/>
          <p:cNvSpPr>
            <a:spLocks noGrp="1"/>
          </p:cNvSpPr>
          <p:nvPr>
            <p:ph type="ftr" sz="quarter" idx="11"/>
          </p:nvPr>
        </p:nvSpPr>
        <p:spPr/>
        <p:txBody>
          <a:bodyPr/>
          <a:lstStyle/>
          <a:p>
            <a:r>
              <a:rPr lang="en-US" smtClean="0"/>
              <a:t>9. Fatma Acun, Atatürk ve Türk İnkilap Tarihi, Ankara, 2016, s. 298</a:t>
            </a:r>
            <a:endParaRPr lang="en-US"/>
          </a:p>
        </p:txBody>
      </p:sp>
      <p:sp>
        <p:nvSpPr>
          <p:cNvPr id="6" name="Slayt Numarası Yer Tutucusu 5"/>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275724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02DD55D3-8854-42BB-B1BF-62F296B1BBC5}" type="datetime1">
              <a:rPr lang="en-US" smtClean="0"/>
              <a:t>3/27/2020</a:t>
            </a:fld>
            <a:endParaRPr lang="en-US"/>
          </a:p>
        </p:txBody>
      </p:sp>
      <p:sp>
        <p:nvSpPr>
          <p:cNvPr id="5" name="Altbilgi Yer Tutucusu 4"/>
          <p:cNvSpPr>
            <a:spLocks noGrp="1"/>
          </p:cNvSpPr>
          <p:nvPr>
            <p:ph type="ftr" sz="quarter" idx="11"/>
          </p:nvPr>
        </p:nvSpPr>
        <p:spPr/>
        <p:txBody>
          <a:bodyPr/>
          <a:lstStyle/>
          <a:p>
            <a:r>
              <a:rPr lang="en-US" smtClean="0"/>
              <a:t>9. Fatma Acun, Atatürk ve Türk İnkilap Tarihi, Ankara, 2016, s. 298</a:t>
            </a:r>
            <a:endParaRPr lang="en-US"/>
          </a:p>
        </p:txBody>
      </p:sp>
      <p:sp>
        <p:nvSpPr>
          <p:cNvPr id="6" name="Slayt Numarası Yer Tutucusu 5"/>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167080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F7AAF731-EBC7-4631-8762-E8351C9D3FE1}" type="datetime1">
              <a:rPr lang="en-US" smtClean="0"/>
              <a:t>3/27/2020</a:t>
            </a:fld>
            <a:endParaRPr lang="en-US"/>
          </a:p>
        </p:txBody>
      </p:sp>
      <p:sp>
        <p:nvSpPr>
          <p:cNvPr id="5" name="Altbilgi Yer Tutucusu 4"/>
          <p:cNvSpPr>
            <a:spLocks noGrp="1"/>
          </p:cNvSpPr>
          <p:nvPr>
            <p:ph type="ftr" sz="quarter" idx="11"/>
          </p:nvPr>
        </p:nvSpPr>
        <p:spPr/>
        <p:txBody>
          <a:bodyPr/>
          <a:lstStyle/>
          <a:p>
            <a:r>
              <a:rPr lang="en-US" smtClean="0"/>
              <a:t>9. Fatma Acun, Atatürk ve Türk İnkilap Tarihi, Ankara, 2016, s. 298</a:t>
            </a:r>
            <a:endParaRPr lang="en-US"/>
          </a:p>
        </p:txBody>
      </p:sp>
      <p:sp>
        <p:nvSpPr>
          <p:cNvPr id="6" name="Slayt Numarası Yer Tutucusu 5"/>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386631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2141C5C3-6726-4CF2-87AC-1EABF6239EAE}" type="datetime1">
              <a:rPr lang="en-US" smtClean="0"/>
              <a:t>3/27/2020</a:t>
            </a:fld>
            <a:endParaRPr lang="en-US"/>
          </a:p>
        </p:txBody>
      </p:sp>
      <p:sp>
        <p:nvSpPr>
          <p:cNvPr id="5" name="Altbilgi Yer Tutucusu 4"/>
          <p:cNvSpPr>
            <a:spLocks noGrp="1"/>
          </p:cNvSpPr>
          <p:nvPr>
            <p:ph type="ftr" sz="quarter" idx="11"/>
          </p:nvPr>
        </p:nvSpPr>
        <p:spPr/>
        <p:txBody>
          <a:bodyPr/>
          <a:lstStyle/>
          <a:p>
            <a:r>
              <a:rPr lang="en-US" smtClean="0"/>
              <a:t>9. Fatma Acun, Atatürk ve Türk İnkilap Tarihi, Ankara, 2016, s. 298</a:t>
            </a:r>
            <a:endParaRPr lang="en-US"/>
          </a:p>
        </p:txBody>
      </p:sp>
      <p:sp>
        <p:nvSpPr>
          <p:cNvPr id="6" name="Slayt Numarası Yer Tutucusu 5"/>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2587257016"/>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FDEA1267-2FD3-4A10-8E83-1A82801653C4}" type="datetime1">
              <a:rPr lang="en-US" smtClean="0"/>
              <a:t>3/27/2020</a:t>
            </a:fld>
            <a:endParaRPr lang="en-US"/>
          </a:p>
        </p:txBody>
      </p:sp>
      <p:sp>
        <p:nvSpPr>
          <p:cNvPr id="6" name="Altbilgi Yer Tutucusu 5"/>
          <p:cNvSpPr>
            <a:spLocks noGrp="1"/>
          </p:cNvSpPr>
          <p:nvPr>
            <p:ph type="ftr" sz="quarter" idx="11"/>
          </p:nvPr>
        </p:nvSpPr>
        <p:spPr/>
        <p:txBody>
          <a:bodyPr/>
          <a:lstStyle/>
          <a:p>
            <a:r>
              <a:rPr lang="en-US" smtClean="0"/>
              <a:t>9. Fatma Acun, Atatürk ve Türk İnkilap Tarihi, Ankara, 2016, s. 298</a:t>
            </a:r>
            <a:endParaRPr lang="en-US"/>
          </a:p>
        </p:txBody>
      </p:sp>
      <p:sp>
        <p:nvSpPr>
          <p:cNvPr id="7" name="Slayt Numarası Yer Tutucusu 6"/>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79605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02E4E432-4C0F-4D84-9188-3D5AD1DB1139}" type="datetime1">
              <a:rPr lang="en-US" smtClean="0"/>
              <a:t>3/27/2020</a:t>
            </a:fld>
            <a:endParaRPr lang="en-US"/>
          </a:p>
        </p:txBody>
      </p:sp>
      <p:sp>
        <p:nvSpPr>
          <p:cNvPr id="8" name="Altbilgi Yer Tutucusu 7"/>
          <p:cNvSpPr>
            <a:spLocks noGrp="1"/>
          </p:cNvSpPr>
          <p:nvPr>
            <p:ph type="ftr" sz="quarter" idx="11"/>
          </p:nvPr>
        </p:nvSpPr>
        <p:spPr/>
        <p:txBody>
          <a:bodyPr/>
          <a:lstStyle/>
          <a:p>
            <a:r>
              <a:rPr lang="en-US" smtClean="0"/>
              <a:t>9. Fatma Acun, Atatürk ve Türk İnkilap Tarihi, Ankara, 2016, s. 298</a:t>
            </a:r>
            <a:endParaRPr lang="en-US"/>
          </a:p>
        </p:txBody>
      </p:sp>
      <p:sp>
        <p:nvSpPr>
          <p:cNvPr id="9" name="Slayt Numarası Yer Tutucusu 8"/>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317652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9BDBE508-B3F8-4C32-9ABB-6BF67EA9450C}" type="datetime1">
              <a:rPr lang="en-US" smtClean="0"/>
              <a:t>3/27/2020</a:t>
            </a:fld>
            <a:endParaRPr lang="en-US"/>
          </a:p>
        </p:txBody>
      </p:sp>
      <p:sp>
        <p:nvSpPr>
          <p:cNvPr id="4" name="Altbilgi Yer Tutucusu 3"/>
          <p:cNvSpPr>
            <a:spLocks noGrp="1"/>
          </p:cNvSpPr>
          <p:nvPr>
            <p:ph type="ftr" sz="quarter" idx="11"/>
          </p:nvPr>
        </p:nvSpPr>
        <p:spPr/>
        <p:txBody>
          <a:bodyPr/>
          <a:lstStyle/>
          <a:p>
            <a:r>
              <a:rPr lang="en-US" smtClean="0"/>
              <a:t>9. Fatma Acun, Atatürk ve Türk İnkilap Tarihi, Ankara, 2016, s. 298</a:t>
            </a:r>
            <a:endParaRPr lang="en-US"/>
          </a:p>
        </p:txBody>
      </p:sp>
      <p:sp>
        <p:nvSpPr>
          <p:cNvPr id="5" name="Slayt Numarası Yer Tutucusu 4"/>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32034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0ACC3E21-4DE3-49B7-8CED-69DF15C54E3E}" type="datetime1">
              <a:rPr lang="en-US" smtClean="0"/>
              <a:t>3/27/2020</a:t>
            </a:fld>
            <a:endParaRPr lang="en-US"/>
          </a:p>
        </p:txBody>
      </p:sp>
      <p:sp>
        <p:nvSpPr>
          <p:cNvPr id="3" name="Altbilgi Yer Tutucusu 2"/>
          <p:cNvSpPr>
            <a:spLocks noGrp="1"/>
          </p:cNvSpPr>
          <p:nvPr>
            <p:ph type="ftr" sz="quarter" idx="11"/>
          </p:nvPr>
        </p:nvSpPr>
        <p:spPr/>
        <p:txBody>
          <a:bodyPr/>
          <a:lstStyle/>
          <a:p>
            <a:r>
              <a:rPr lang="en-US" smtClean="0"/>
              <a:t>9. Fatma Acun, Atatürk ve Türk İnkilap Tarihi, Ankara, 2016, s. 298</a:t>
            </a:r>
            <a:endParaRPr lang="en-US"/>
          </a:p>
        </p:txBody>
      </p:sp>
      <p:sp>
        <p:nvSpPr>
          <p:cNvPr id="4" name="Slayt Numarası Yer Tutucusu 3"/>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2979882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82228B3E-80D0-4093-8E2F-B0A6C2B878A0}" type="datetime1">
              <a:rPr lang="en-US" smtClean="0"/>
              <a:t>3/27/2020</a:t>
            </a:fld>
            <a:endParaRPr lang="en-US"/>
          </a:p>
        </p:txBody>
      </p:sp>
      <p:sp>
        <p:nvSpPr>
          <p:cNvPr id="6" name="Altbilgi Yer Tutucusu 5"/>
          <p:cNvSpPr>
            <a:spLocks noGrp="1"/>
          </p:cNvSpPr>
          <p:nvPr>
            <p:ph type="ftr" sz="quarter" idx="11"/>
          </p:nvPr>
        </p:nvSpPr>
        <p:spPr/>
        <p:txBody>
          <a:bodyPr/>
          <a:lstStyle/>
          <a:p>
            <a:r>
              <a:rPr lang="en-US" smtClean="0"/>
              <a:t>9. Fatma Acun, Atatürk ve Türk İnkilap Tarihi, Ankara, 2016, s. 298</a:t>
            </a:r>
            <a:endParaRPr lang="en-US"/>
          </a:p>
        </p:txBody>
      </p:sp>
      <p:sp>
        <p:nvSpPr>
          <p:cNvPr id="7" name="Slayt Numarası Yer Tutucusu 6"/>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264185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A6B54C98-B250-454A-815A-8225D1FD8F20}" type="datetime1">
              <a:rPr lang="en-US" smtClean="0"/>
              <a:t>3/27/2020</a:t>
            </a:fld>
            <a:endParaRPr lang="en-US"/>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42A55725-51F9-4899-AADC-0E0DEE989DF2}" type="slidenum">
              <a:rPr lang="en-US" smtClean="0"/>
              <a:t>‹#›</a:t>
            </a:fld>
            <a:endParaRPr lang="en-US"/>
          </a:p>
        </p:txBody>
      </p:sp>
    </p:spTree>
    <p:extLst>
      <p:ext uri="{BB962C8B-B14F-4D97-AF65-F5344CB8AC3E}">
        <p14:creationId xmlns:p14="http://schemas.microsoft.com/office/powerpoint/2010/main" val="1378876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1C5C3-6726-4CF2-87AC-1EABF6239EAE}" type="datetime1">
              <a:rPr lang="en-US" smtClean="0"/>
              <a:t>3/27/2020</a:t>
            </a:fld>
            <a:endParaRPr lang="en-US"/>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9. Fatma Acun, Atatürk ve Türk İnkilap Tarihi, Ankara, 2016, s. 298</a:t>
            </a:r>
            <a:endParaRPr lang="en-US"/>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55725-51F9-4899-AADC-0E0DEE989DF2}" type="slidenum">
              <a:rPr lang="en-US" smtClean="0"/>
              <a:t>‹#›</a:t>
            </a:fld>
            <a:endParaRPr lang="en-US"/>
          </a:p>
        </p:txBody>
      </p:sp>
    </p:spTree>
    <p:extLst>
      <p:ext uri="{BB962C8B-B14F-4D97-AF65-F5344CB8AC3E}">
        <p14:creationId xmlns:p14="http://schemas.microsoft.com/office/powerpoint/2010/main" val="303281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588633" y="2926080"/>
            <a:ext cx="11036222" cy="618633"/>
          </a:xfrm>
        </p:spPr>
        <p:txBody>
          <a:bodyPr>
            <a:normAutofit/>
          </a:bodyPr>
          <a:lstStyle/>
          <a:p>
            <a:r>
              <a:rPr lang="tr-TR" sz="3200" b="1" dirty="0" smtClean="0">
                <a:latin typeface="Times New Roman" panose="02020603050405020304" pitchFamily="18" charset="0"/>
                <a:cs typeface="Times New Roman" pitchFamily="18" charset="0"/>
              </a:rPr>
              <a:t>ATATÜRK’ÜN EBEDİYETE </a:t>
            </a:r>
            <a:r>
              <a:rPr lang="tr-TR" sz="3200" b="1" dirty="0" smtClean="0">
                <a:latin typeface="Times New Roman" panose="02020603050405020304" pitchFamily="18" charset="0"/>
                <a:cs typeface="Times New Roman" pitchFamily="18" charset="0"/>
              </a:rPr>
              <a:t>İNTİKALİ VE MİRASI</a:t>
            </a:r>
            <a:endParaRPr lang="tr-TR"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4062201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1019" t="13622" r="-203" b="14442"/>
          <a:stretch/>
        </p:blipFill>
        <p:spPr>
          <a:xfrm>
            <a:off x="1847528" y="1052736"/>
            <a:ext cx="4160531" cy="5256584"/>
          </a:xfrm>
        </p:spPr>
      </p:pic>
      <p:sp>
        <p:nvSpPr>
          <p:cNvPr id="4" name="İçerik Yer Tutucusu 3"/>
          <p:cNvSpPr>
            <a:spLocks noGrp="1"/>
          </p:cNvSpPr>
          <p:nvPr>
            <p:ph sz="half" idx="2"/>
          </p:nvPr>
        </p:nvSpPr>
        <p:spPr>
          <a:xfrm>
            <a:off x="6267994" y="1505359"/>
            <a:ext cx="5181600" cy="4351338"/>
          </a:xfrm>
        </p:spPr>
        <p:txBody>
          <a:bodyPr>
            <a:normAutofit/>
          </a:bodyPr>
          <a:lstStyle/>
          <a:p>
            <a:pPr algn="just"/>
            <a:r>
              <a:rPr lang="tr-TR" sz="2100" dirty="0">
                <a:latin typeface="Times New Roman" pitchFamily="18" charset="0"/>
                <a:cs typeface="Times New Roman" pitchFamily="18" charset="0"/>
              </a:rPr>
              <a:t>Dinlenerek geçirdiği bugünlerde son kez 6 Kasım’da yataktan kalkar. Hayli zayıflamıştır. </a:t>
            </a:r>
          </a:p>
          <a:p>
            <a:pPr algn="just"/>
            <a:r>
              <a:rPr lang="tr-TR" sz="2100" dirty="0">
                <a:latin typeface="Times New Roman" pitchFamily="18" charset="0"/>
                <a:cs typeface="Times New Roman" pitchFamily="18" charset="0"/>
              </a:rPr>
              <a:t>Ertesi gün son kez ponksiyon yapılarak karnındaki  su alınır ve ardından komaya girer. </a:t>
            </a:r>
          </a:p>
          <a:p>
            <a:pPr algn="just"/>
            <a:r>
              <a:rPr lang="tr-TR" sz="2100" dirty="0">
                <a:latin typeface="Times New Roman" pitchFamily="18" charset="0"/>
                <a:cs typeface="Times New Roman" pitchFamily="18" charset="0"/>
              </a:rPr>
              <a:t>Artık bir daha hiç ayağa kalkamaz ve 10 Kasım sabahı saat 9’u beş geçe hayata gözlerini yumar. </a:t>
            </a:r>
          </a:p>
        </p:txBody>
      </p:sp>
    </p:spTree>
    <p:extLst>
      <p:ext uri="{BB962C8B-B14F-4D97-AF65-F5344CB8AC3E}">
        <p14:creationId xmlns:p14="http://schemas.microsoft.com/office/powerpoint/2010/main" val="311718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279576" y="1052736"/>
            <a:ext cx="3508864" cy="4968552"/>
          </a:xfrm>
        </p:spPr>
      </p:pic>
      <p:sp>
        <p:nvSpPr>
          <p:cNvPr id="4" name="İçerik Yer Tutucusu 3"/>
          <p:cNvSpPr>
            <a:spLocks noGrp="1"/>
          </p:cNvSpPr>
          <p:nvPr>
            <p:ph sz="half" idx="2"/>
          </p:nvPr>
        </p:nvSpPr>
        <p:spPr>
          <a:xfrm>
            <a:off x="6096000" y="1124745"/>
            <a:ext cx="4038600" cy="4525963"/>
          </a:xfrm>
        </p:spPr>
        <p:txBody>
          <a:bodyPr>
            <a:normAutofit/>
          </a:bodyPr>
          <a:lstStyle/>
          <a:p>
            <a:pPr algn="just"/>
            <a:r>
              <a:rPr lang="tr-TR" sz="2100" dirty="0">
                <a:latin typeface="Times New Roman" pitchFamily="18" charset="0"/>
                <a:cs typeface="Times New Roman" pitchFamily="18" charset="0"/>
              </a:rPr>
              <a:t>Atatürk’ün ölümü Dolmabahçe Sarayı’ndaki bayrağın yarıya indirilmesiyle anlaşılır ve haber kısa sürede yayılarak derin bir üzüntüye yol açar. </a:t>
            </a:r>
          </a:p>
          <a:p>
            <a:pPr algn="just"/>
            <a:r>
              <a:rPr lang="tr-TR" sz="2100" dirty="0">
                <a:latin typeface="Times New Roman" pitchFamily="18" charset="0"/>
                <a:cs typeface="Times New Roman" pitchFamily="18" charset="0"/>
              </a:rPr>
              <a:t>Gazeteler yaptıkları ilave baskılarla, halka ölüm haberini duyurur. </a:t>
            </a:r>
          </a:p>
          <a:p>
            <a:pPr algn="just"/>
            <a:r>
              <a:rPr lang="tr-TR" sz="2100" dirty="0">
                <a:latin typeface="Times New Roman" pitchFamily="18" charset="0"/>
                <a:cs typeface="Times New Roman" pitchFamily="18" charset="0"/>
              </a:rPr>
              <a:t>Dönemin en hızlı iletişim aracı olan radyoda acı haber, ancak öğle saatlerinde duyulur</a:t>
            </a:r>
            <a:r>
              <a:rPr lang="tr-TR" sz="2100" dirty="0" smtClean="0">
                <a:latin typeface="Times New Roman" pitchFamily="18" charset="0"/>
                <a:cs typeface="Times New Roman" pitchFamily="18" charset="0"/>
              </a:rPr>
              <a:t>.</a:t>
            </a:r>
            <a:endParaRPr lang="tr-TR" sz="2100" dirty="0">
              <a:latin typeface="Times New Roman" pitchFamily="18" charset="0"/>
              <a:cs typeface="Times New Roman" pitchFamily="18" charset="0"/>
            </a:endParaRPr>
          </a:p>
        </p:txBody>
      </p:sp>
    </p:spTree>
    <p:extLst>
      <p:ext uri="{BB962C8B-B14F-4D97-AF65-F5344CB8AC3E}">
        <p14:creationId xmlns:p14="http://schemas.microsoft.com/office/powerpoint/2010/main" val="8869944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35170" y="599241"/>
            <a:ext cx="8229600" cy="5400600"/>
          </a:xfrm>
        </p:spPr>
        <p:txBody>
          <a:bodyPr>
            <a:normAutofit/>
          </a:bodyPr>
          <a:lstStyle/>
          <a:p>
            <a:pPr algn="just"/>
            <a:r>
              <a:rPr lang="tr-TR" sz="2100" dirty="0">
                <a:latin typeface="Times New Roman" pitchFamily="18" charset="0"/>
                <a:cs typeface="Times New Roman" pitchFamily="18" charset="0"/>
              </a:rPr>
              <a:t>Ölüm haberi hükümet tebliği ile de duyurulur ve bayrakların tüm yurtta yarıya indirilmesi istenir. </a:t>
            </a:r>
          </a:p>
          <a:p>
            <a:pPr algn="just"/>
            <a:r>
              <a:rPr lang="tr-TR" sz="2100" dirty="0">
                <a:latin typeface="Times New Roman" pitchFamily="18" charset="0"/>
                <a:cs typeface="Times New Roman" pitchFamily="18" charset="0"/>
              </a:rPr>
              <a:t>Dolmabahçe Sarayı ziyaretçi akınına uğrar ve dünyanın çeşitli ülkelerinden taziye mesajları yağar. </a:t>
            </a:r>
          </a:p>
          <a:p>
            <a:pPr algn="just"/>
            <a:r>
              <a:rPr lang="tr-TR" sz="2100" dirty="0">
                <a:latin typeface="Times New Roman" pitchFamily="18" charset="0"/>
                <a:cs typeface="Times New Roman" pitchFamily="18" charset="0"/>
              </a:rPr>
              <a:t>19 Kasım sabahı cenaze namazı kılınır. Üstü Türk sancağı ile örtülü, etrafı güllerle çevrili ve altı oku temsilen yanan altı meşalenin yanlarında yüksek rütbeli subayların eşliğinde tutulan nöbette saygı geçişi sonrası naaş, büyük bir kalabalığın da eşliğinde Yavuz zırhlısına alınır. 101 pare top atışıyla uğurlanır. </a:t>
            </a:r>
          </a:p>
          <a:p>
            <a:pPr algn="just"/>
            <a:r>
              <a:rPr lang="tr-TR" sz="2100" dirty="0">
                <a:latin typeface="Times New Roman" pitchFamily="18" charset="0"/>
                <a:cs typeface="Times New Roman" pitchFamily="18" charset="0"/>
              </a:rPr>
              <a:t>İzmit’te özel bir vagona nakledilerek buradan Ankara’ya hareket edilir. 20 Kasım’da, Ankara’da devlet büyüklerince, yine 101 pare top atışı ile karşılanır. </a:t>
            </a:r>
          </a:p>
          <a:p>
            <a:pPr algn="just"/>
            <a:r>
              <a:rPr lang="tr-TR" sz="2100" dirty="0">
                <a:latin typeface="Times New Roman" pitchFamily="18" charset="0"/>
                <a:cs typeface="Times New Roman" pitchFamily="18" charset="0"/>
              </a:rPr>
              <a:t>21 Kasım günü tüm devlet yetkililerinin ve halkın katılımı ile yağmurlu bir günde Atatürk’ün tabutu Etnografya Müzesi’ndeki geçici istirahatgahına konulur. </a:t>
            </a:r>
          </a:p>
        </p:txBody>
      </p:sp>
    </p:spTree>
    <p:extLst>
      <p:ext uri="{BB962C8B-B14F-4D97-AF65-F5344CB8AC3E}">
        <p14:creationId xmlns:p14="http://schemas.microsoft.com/office/powerpoint/2010/main" val="3288087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42108" y="208371"/>
            <a:ext cx="10515600" cy="1325563"/>
          </a:xfrm>
        </p:spPr>
        <p:txBody>
          <a:bodyPr>
            <a:noAutofit/>
          </a:bodyPr>
          <a:lstStyle/>
          <a:p>
            <a:pPr algn="l"/>
            <a:r>
              <a:rPr lang="tr-TR" sz="2100" b="1" dirty="0">
                <a:latin typeface="Times New Roman" pitchFamily="18" charset="0"/>
                <a:cs typeface="Times New Roman" pitchFamily="18" charset="0"/>
              </a:rPr>
              <a:t>Atatürk’ün Vefatının Türkiye’de ve Dış Dünyadaki Yankıları </a:t>
            </a:r>
          </a:p>
        </p:txBody>
      </p:sp>
      <p:sp>
        <p:nvSpPr>
          <p:cNvPr id="3" name="İçerik Yer Tutucusu 2"/>
          <p:cNvSpPr>
            <a:spLocks noGrp="1"/>
          </p:cNvSpPr>
          <p:nvPr>
            <p:ph sz="half" idx="1"/>
          </p:nvPr>
        </p:nvSpPr>
        <p:spPr/>
        <p:txBody>
          <a:bodyPr>
            <a:normAutofit/>
          </a:bodyPr>
          <a:lstStyle/>
          <a:p>
            <a:pPr algn="just"/>
            <a:r>
              <a:rPr lang="tr-TR" sz="2100" dirty="0">
                <a:latin typeface="Times New Roman" pitchFamily="18" charset="0"/>
                <a:cs typeface="Times New Roman" pitchFamily="18" charset="0"/>
              </a:rPr>
              <a:t>Haberin ardından İstanbul sessizliğe gömülür. Çocuklar başlarındaki kurdele ve fiyonkları çıkarır, halk Atatürk’ün siyah tüllerle sarılı resimleri önünde ağlaşır. </a:t>
            </a: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3997" y="1428206"/>
            <a:ext cx="3960440" cy="4362994"/>
          </a:xfrm>
        </p:spPr>
      </p:pic>
    </p:spTree>
    <p:extLst>
      <p:ext uri="{BB962C8B-B14F-4D97-AF65-F5344CB8AC3E}">
        <p14:creationId xmlns:p14="http://schemas.microsoft.com/office/powerpoint/2010/main" val="4109924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half" idx="1"/>
          </p:nvPr>
        </p:nvSpPr>
        <p:spPr>
          <a:xfrm>
            <a:off x="1919536" y="980728"/>
            <a:ext cx="4110608" cy="5112568"/>
          </a:xfrm>
        </p:spPr>
        <p:txBody>
          <a:bodyPr>
            <a:normAutofit/>
          </a:bodyPr>
          <a:lstStyle/>
          <a:p>
            <a:pPr algn="just"/>
            <a:r>
              <a:rPr lang="tr-TR" sz="2100" dirty="0">
                <a:latin typeface="Times New Roman" pitchFamily="18" charset="0"/>
                <a:cs typeface="Times New Roman" pitchFamily="18" charset="0"/>
              </a:rPr>
              <a:t>Ankara’da bazı vatandaşlar TBMM’ye, kimileri devlet dairelerine veya parti merkezlerine giderek üzüntülerini diğer insanlarla paylaşırlar.</a:t>
            </a:r>
          </a:p>
          <a:p>
            <a:pPr algn="just"/>
            <a:r>
              <a:rPr lang="tr-TR" sz="2100" dirty="0">
                <a:latin typeface="Times New Roman" pitchFamily="18" charset="0"/>
                <a:cs typeface="Times New Roman" pitchFamily="18" charset="0"/>
              </a:rPr>
              <a:t>İstanbul Üniversitesi hocaları ile birlikte 6000 üniversite öğrencisi konferans salonunda toplanıp Atatürk’ün hatırasını anarak ona bağlı kalacaklarına dair söz verirler. </a:t>
            </a: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0016" y="332656"/>
            <a:ext cx="4104456" cy="6121704"/>
          </a:xfrm>
        </p:spPr>
      </p:pic>
    </p:spTree>
    <p:extLst>
      <p:ext uri="{BB962C8B-B14F-4D97-AF65-F5344CB8AC3E}">
        <p14:creationId xmlns:p14="http://schemas.microsoft.com/office/powerpoint/2010/main" val="383280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47529" y="1556792"/>
            <a:ext cx="4439793" cy="3600400"/>
          </a:xfrm>
        </p:spPr>
      </p:pic>
      <p:pic>
        <p:nvPicPr>
          <p:cNvPr id="8" name="İçerik Yer Tutucusu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84032" y="1556792"/>
            <a:ext cx="4038600" cy="3604430"/>
          </a:xfrm>
        </p:spPr>
      </p:pic>
    </p:spTree>
    <p:extLst>
      <p:ext uri="{BB962C8B-B14F-4D97-AF65-F5344CB8AC3E}">
        <p14:creationId xmlns:p14="http://schemas.microsoft.com/office/powerpoint/2010/main" val="3850688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p:cNvSpPr>
            <a:spLocks noGrp="1"/>
          </p:cNvSpPr>
          <p:nvPr>
            <p:ph sz="half" idx="1"/>
          </p:nvPr>
        </p:nvSpPr>
        <p:spPr>
          <a:xfrm>
            <a:off x="2711625" y="4221088"/>
            <a:ext cx="7555695" cy="1872208"/>
          </a:xfrm>
        </p:spPr>
        <p:txBody>
          <a:bodyPr>
            <a:normAutofit/>
          </a:bodyPr>
          <a:lstStyle/>
          <a:p>
            <a:pPr marL="0" indent="0">
              <a:buNone/>
            </a:pPr>
            <a:r>
              <a:rPr lang="tr-TR" sz="2100" dirty="0">
                <a:latin typeface="Times New Roman" pitchFamily="18" charset="0"/>
                <a:cs typeface="Times New Roman" pitchFamily="18" charset="0"/>
              </a:rPr>
              <a:t>Alman gazetesi Völkischer Beobachter: </a:t>
            </a:r>
          </a:p>
          <a:p>
            <a:pPr marL="0" indent="0">
              <a:buNone/>
            </a:pPr>
            <a:r>
              <a:rPr lang="tr-TR" sz="2100" dirty="0">
                <a:latin typeface="Times New Roman" pitchFamily="18" charset="0"/>
                <a:cs typeface="Times New Roman" pitchFamily="18" charset="0"/>
              </a:rPr>
              <a:t>‘Atatürk Türkiye’yi tek düşman kalmaksızın bırakmıştır. Bu, zamanımızın hiçbir devlet şefinin başaramadığıdır.’</a:t>
            </a:r>
          </a:p>
        </p:txBody>
      </p:sp>
      <p:pic>
        <p:nvPicPr>
          <p:cNvPr id="1026" name="Picture 2" descr="C:\Users\Casper\Desktop\8fb50f6f3c2f0886f1dbdafe6aceb630.jpg"/>
          <p:cNvPicPr>
            <a:picLocks noChangeAspect="1" noChangeArrowheads="1"/>
          </p:cNvPicPr>
          <p:nvPr/>
        </p:nvPicPr>
        <p:blipFill rotWithShape="1">
          <a:blip r:embed="rId2">
            <a:extLst>
              <a:ext uri="{28A0092B-C50C-407E-A947-70E740481C1C}">
                <a14:useLocalDpi xmlns:a14="http://schemas.microsoft.com/office/drawing/2010/main" val="0"/>
              </a:ext>
            </a:extLst>
          </a:blip>
          <a:srcRect b="7258"/>
          <a:stretch/>
        </p:blipFill>
        <p:spPr bwMode="auto">
          <a:xfrm>
            <a:off x="2974773" y="620688"/>
            <a:ext cx="652528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589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544" y="692696"/>
            <a:ext cx="4091364" cy="5400600"/>
          </a:xfrm>
        </p:spPr>
      </p:pic>
      <p:sp>
        <p:nvSpPr>
          <p:cNvPr id="5" name="Metin kutusu 4"/>
          <p:cNvSpPr txBox="1"/>
          <p:nvPr/>
        </p:nvSpPr>
        <p:spPr>
          <a:xfrm>
            <a:off x="6554866" y="1124744"/>
            <a:ext cx="3744416" cy="1708160"/>
          </a:xfrm>
          <a:prstGeom prst="rect">
            <a:avLst/>
          </a:prstGeom>
          <a:noFill/>
        </p:spPr>
        <p:txBody>
          <a:bodyPr wrap="square" rtlCol="0">
            <a:spAutoFit/>
          </a:bodyPr>
          <a:lstStyle/>
          <a:p>
            <a:r>
              <a:rPr lang="tr-TR" sz="2100" dirty="0">
                <a:latin typeface="Times New Roman" pitchFamily="18" charset="0"/>
                <a:cs typeface="Times New Roman" pitchFamily="18" charset="0"/>
              </a:rPr>
              <a:t>ABD basınından Chicago Tribune: </a:t>
            </a:r>
          </a:p>
          <a:p>
            <a:endParaRPr lang="tr-TR" sz="2100" dirty="0">
              <a:latin typeface="Times New Roman" pitchFamily="18" charset="0"/>
              <a:cs typeface="Times New Roman" pitchFamily="18" charset="0"/>
            </a:endParaRPr>
          </a:p>
          <a:p>
            <a:r>
              <a:rPr lang="tr-TR" sz="2100" dirty="0">
                <a:latin typeface="Times New Roman" pitchFamily="18" charset="0"/>
                <a:cs typeface="Times New Roman" pitchFamily="18" charset="0"/>
              </a:rPr>
              <a:t>‘Dünya sahnesinden tarihin en çekici adamlarından birisi geçti.’</a:t>
            </a:r>
          </a:p>
        </p:txBody>
      </p:sp>
    </p:spTree>
    <p:extLst>
      <p:ext uri="{BB962C8B-B14F-4D97-AF65-F5344CB8AC3E}">
        <p14:creationId xmlns:p14="http://schemas.microsoft.com/office/powerpoint/2010/main" val="3335581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half" idx="1"/>
          </p:nvPr>
        </p:nvSpPr>
        <p:spPr/>
        <p:txBody>
          <a:bodyPr>
            <a:normAutofit/>
          </a:bodyPr>
          <a:lstStyle/>
          <a:p>
            <a:pPr marL="0" indent="0" algn="just">
              <a:buNone/>
            </a:pPr>
            <a:r>
              <a:rPr lang="tr-TR" sz="2100" dirty="0">
                <a:latin typeface="Times New Roman" pitchFamily="18" charset="0"/>
                <a:cs typeface="Times New Roman" pitchFamily="18" charset="0"/>
              </a:rPr>
              <a:t>Avusturya basınından </a:t>
            </a:r>
            <a:r>
              <a:rPr lang="tr-TR" sz="2100" dirty="0" err="1">
                <a:latin typeface="Times New Roman" pitchFamily="18" charset="0"/>
                <a:cs typeface="Times New Roman" pitchFamily="18" charset="0"/>
              </a:rPr>
              <a:t>Neue</a:t>
            </a:r>
            <a:r>
              <a:rPr lang="tr-TR" sz="2100" dirty="0">
                <a:latin typeface="Times New Roman" pitchFamily="18" charset="0"/>
                <a:cs typeface="Times New Roman" pitchFamily="18" charset="0"/>
              </a:rPr>
              <a:t> </a:t>
            </a:r>
            <a:r>
              <a:rPr lang="tr-TR" sz="2100" dirty="0" err="1">
                <a:latin typeface="Times New Roman" pitchFamily="18" charset="0"/>
                <a:cs typeface="Times New Roman" pitchFamily="18" charset="0"/>
              </a:rPr>
              <a:t>Frei</a:t>
            </a:r>
            <a:r>
              <a:rPr lang="tr-TR" sz="2100" dirty="0">
                <a:latin typeface="Times New Roman" pitchFamily="18" charset="0"/>
                <a:cs typeface="Times New Roman" pitchFamily="18" charset="0"/>
              </a:rPr>
              <a:t> Presse: </a:t>
            </a:r>
          </a:p>
          <a:p>
            <a:pPr marL="0" indent="0" algn="just">
              <a:buNone/>
            </a:pPr>
            <a:endParaRPr lang="tr-TR" sz="2100" dirty="0">
              <a:latin typeface="Times New Roman" pitchFamily="18" charset="0"/>
              <a:cs typeface="Times New Roman" pitchFamily="18" charset="0"/>
            </a:endParaRPr>
          </a:p>
          <a:p>
            <a:pPr marL="0" indent="0" algn="just">
              <a:buNone/>
            </a:pPr>
            <a:r>
              <a:rPr lang="tr-TR" sz="2100" i="1" dirty="0">
                <a:latin typeface="Times New Roman" pitchFamily="18" charset="0"/>
                <a:cs typeface="Times New Roman" pitchFamily="18" charset="0"/>
              </a:rPr>
              <a:t>‘Büyük düşüncelerin adamı, bir devlet mimarıydı.’</a:t>
            </a: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1219" y="1309572"/>
            <a:ext cx="4038600" cy="3528392"/>
          </a:xfrm>
        </p:spPr>
      </p:pic>
    </p:spTree>
    <p:extLst>
      <p:ext uri="{BB962C8B-B14F-4D97-AF65-F5344CB8AC3E}">
        <p14:creationId xmlns:p14="http://schemas.microsoft.com/office/powerpoint/2010/main" val="14579952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6724" y="1338036"/>
            <a:ext cx="4038600" cy="3096344"/>
          </a:xfrm>
        </p:spPr>
      </p:pic>
      <p:sp>
        <p:nvSpPr>
          <p:cNvPr id="4" name="İçerik Yer Tutucusu 3"/>
          <p:cNvSpPr>
            <a:spLocks noGrp="1"/>
          </p:cNvSpPr>
          <p:nvPr>
            <p:ph sz="half" idx="2"/>
          </p:nvPr>
        </p:nvSpPr>
        <p:spPr>
          <a:xfrm>
            <a:off x="6154783" y="1555660"/>
            <a:ext cx="5181600" cy="4351338"/>
          </a:xfrm>
        </p:spPr>
        <p:txBody>
          <a:bodyPr>
            <a:normAutofit/>
          </a:bodyPr>
          <a:lstStyle/>
          <a:p>
            <a:pPr marL="0" indent="0" algn="just">
              <a:buNone/>
            </a:pPr>
            <a:r>
              <a:rPr lang="tr-TR" sz="2100" dirty="0">
                <a:latin typeface="Times New Roman" pitchFamily="18" charset="0"/>
                <a:cs typeface="Times New Roman" pitchFamily="18" charset="0"/>
              </a:rPr>
              <a:t>Fransız basınından Paris-</a:t>
            </a:r>
            <a:r>
              <a:rPr lang="tr-TR" sz="2100" dirty="0" err="1">
                <a:latin typeface="Times New Roman" pitchFamily="18" charset="0"/>
                <a:cs typeface="Times New Roman" pitchFamily="18" charset="0"/>
              </a:rPr>
              <a:t>soir</a:t>
            </a:r>
            <a:r>
              <a:rPr lang="tr-TR" sz="2100" dirty="0">
                <a:latin typeface="Times New Roman" pitchFamily="18" charset="0"/>
                <a:cs typeface="Times New Roman" pitchFamily="18" charset="0"/>
              </a:rPr>
              <a:t>:</a:t>
            </a:r>
          </a:p>
          <a:p>
            <a:pPr marL="0" indent="0" algn="just">
              <a:buNone/>
            </a:pPr>
            <a:r>
              <a:rPr lang="tr-TR" sz="2100" dirty="0">
                <a:latin typeface="Times New Roman" pitchFamily="18" charset="0"/>
                <a:cs typeface="Times New Roman" pitchFamily="18" charset="0"/>
              </a:rPr>
              <a:t>"Sırasıyla ihtilalci ve asi, sonradan muzaffer bir kumandan olan 'Türklerin babası'. Yeni Türkiye’yi yarattı, sultanları kovdu, kadınlara hürriyet verdi, fesi kaldırdı, ülkesinde radikal bir inkılap yaptı."</a:t>
            </a:r>
          </a:p>
        </p:txBody>
      </p:sp>
    </p:spTree>
    <p:extLst>
      <p:ext uri="{BB962C8B-B14F-4D97-AF65-F5344CB8AC3E}">
        <p14:creationId xmlns:p14="http://schemas.microsoft.com/office/powerpoint/2010/main" val="2767901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l"/>
            <a:r>
              <a:rPr lang="tr-TR" sz="2100" b="1" dirty="0" smtClean="0">
                <a:latin typeface="Times New Roman" pitchFamily="18" charset="0"/>
                <a:cs typeface="Times New Roman" pitchFamily="18" charset="0"/>
              </a:rPr>
              <a:t>Atatürk’ün Hastalığı ve Vefatı </a:t>
            </a:r>
            <a:endParaRPr lang="tr-TR" sz="2100" b="1" dirty="0">
              <a:latin typeface="Times New Roman" pitchFamily="18" charset="0"/>
              <a:cs typeface="Times New Roman" pitchFamily="18" charset="0"/>
            </a:endParaRPr>
          </a:p>
        </p:txBody>
      </p:sp>
      <p:sp>
        <p:nvSpPr>
          <p:cNvPr id="3" name="İçerik Yer Tutucusu 2"/>
          <p:cNvSpPr>
            <a:spLocks noGrp="1"/>
          </p:cNvSpPr>
          <p:nvPr>
            <p:ph sz="half" idx="1"/>
          </p:nvPr>
        </p:nvSpPr>
        <p:spPr/>
        <p:txBody>
          <a:bodyPr>
            <a:normAutofit/>
          </a:bodyPr>
          <a:lstStyle/>
          <a:p>
            <a:pPr algn="just"/>
            <a:r>
              <a:rPr lang="tr-TR" sz="2100" dirty="0" smtClean="0">
                <a:latin typeface="Times New Roman" pitchFamily="18" charset="0"/>
                <a:cs typeface="Times New Roman" pitchFamily="18" charset="0"/>
              </a:rPr>
              <a:t>Ömrünün önemli bir kısmı savaşlarda, cephelerde geçmiş biri olarak, Trablusgarp Savaşı’ndan Milli Mücadele’nin sonuna kadar geçen süreç Atatürk’ü çok yıpratmış, zaman zaman bozulan sağlığı 1937 yılı sonlarına doğru iyice kötüleşmeye başlamıştı</a:t>
            </a:r>
            <a:r>
              <a:rPr lang="tr-TR" sz="2100" dirty="0" smtClean="0">
                <a:latin typeface="Times New Roman" pitchFamily="18" charset="0"/>
                <a:cs typeface="Times New Roman" pitchFamily="18" charset="0"/>
              </a:rPr>
              <a:t>.</a:t>
            </a:r>
            <a:endParaRPr lang="tr-TR" sz="2100" dirty="0">
              <a:latin typeface="Times New Roman" pitchFamily="18" charset="0"/>
              <a:cs typeface="Times New Roman" pitchFamily="18" charset="0"/>
            </a:endParaRP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048" y="1304110"/>
            <a:ext cx="3340194" cy="4525963"/>
          </a:xfrm>
        </p:spPr>
      </p:pic>
      <p:sp>
        <p:nvSpPr>
          <p:cNvPr id="6" name="Metin kutusu 5"/>
          <p:cNvSpPr txBox="1"/>
          <p:nvPr/>
        </p:nvSpPr>
        <p:spPr>
          <a:xfrm>
            <a:off x="6528048" y="5915353"/>
            <a:ext cx="331236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400" dirty="0">
                <a:latin typeface="Times New Roman" pitchFamily="18" charset="0"/>
                <a:cs typeface="Times New Roman" pitchFamily="18" charset="0"/>
              </a:rPr>
              <a:t>Atatürk’ün Trablusgarp Cephesi’nde Çekilmiş Yakın Plan Resmi (1911-1912)</a:t>
            </a:r>
          </a:p>
        </p:txBody>
      </p:sp>
    </p:spTree>
    <p:extLst>
      <p:ext uri="{BB962C8B-B14F-4D97-AF65-F5344CB8AC3E}">
        <p14:creationId xmlns:p14="http://schemas.microsoft.com/office/powerpoint/2010/main" val="3363998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 name="İçerik Yer Tutucusu 86" descr="açık hava, gök, bina, zemin içeren bir resim&#10;&#10;Çok yüksek güvenilirlikle oluşturulmuş açıklama">
            <a:extLst>
              <a:ext uri="{FF2B5EF4-FFF2-40B4-BE49-F238E27FC236}">
                <a16:creationId xmlns:a16="http://schemas.microsoft.com/office/drawing/2014/main" id="{880995E8-30A9-4694-9E87-08EEBA08AE37}"/>
              </a:ext>
            </a:extLst>
          </p:cNvPr>
          <p:cNvPicPr>
            <a:picLocks noChangeAspect="1"/>
          </p:cNvPicPr>
          <p:nvPr/>
        </p:nvPicPr>
        <p:blipFill rotWithShape="1">
          <a:blip r:embed="rId2">
            <a:extLst>
              <a:ext uri="{28A0092B-C50C-407E-A947-70E740481C1C}">
                <a14:useLocalDpi xmlns:a14="http://schemas.microsoft.com/office/drawing/2010/main" val="0"/>
              </a:ext>
            </a:extLst>
          </a:blip>
          <a:srcRect l="20688" r="14658" b="-2"/>
          <a:stretch/>
        </p:blipFill>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4" name="Unvan 1">
            <a:extLst>
              <a:ext uri="{FF2B5EF4-FFF2-40B4-BE49-F238E27FC236}">
                <a16:creationId xmlns:a16="http://schemas.microsoft.com/office/drawing/2014/main" id="{3027385E-7683-429C-BE65-EC8C06C27123}"/>
              </a:ext>
            </a:extLst>
          </p:cNvPr>
          <p:cNvSpPr txBox="1">
            <a:spLocks/>
          </p:cNvSpPr>
          <p:nvPr/>
        </p:nvSpPr>
        <p:spPr>
          <a:xfrm>
            <a:off x="6578341" y="2473492"/>
            <a:ext cx="5387236" cy="16093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tr-TR" sz="2100" dirty="0">
                <a:solidFill>
                  <a:schemeClr val="tx1"/>
                </a:solidFill>
                <a:latin typeface="Times New Roman" panose="02020603050405020304" pitchFamily="18" charset="0"/>
                <a:cs typeface="Times New Roman" panose="02020603050405020304" pitchFamily="18" charset="0"/>
              </a:rPr>
              <a:t>ANITKABİR’İN İNŞASI VE ATATÜRK’ÜN NAAŞININ ANITKABİR’E </a:t>
            </a:r>
            <a:r>
              <a:rPr lang="tr-TR" sz="2100" dirty="0" smtClean="0">
                <a:solidFill>
                  <a:schemeClr val="tx1"/>
                </a:solidFill>
                <a:latin typeface="Times New Roman" panose="02020603050405020304" pitchFamily="18" charset="0"/>
                <a:cs typeface="Times New Roman" panose="02020603050405020304" pitchFamily="18" charset="0"/>
              </a:rPr>
              <a:t>NAKLİ</a:t>
            </a:r>
          </a:p>
          <a:p>
            <a:pPr algn="ctr"/>
            <a:endParaRPr lang="en-US" sz="2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2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C9CB697-B3B2-438C-B2E0-0A9759E4A902}"/>
              </a:ext>
            </a:extLst>
          </p:cNvPr>
          <p:cNvSpPr>
            <a:spLocks noGrp="1"/>
          </p:cNvSpPr>
          <p:nvPr>
            <p:ph idx="1"/>
          </p:nvPr>
        </p:nvSpPr>
        <p:spPr>
          <a:xfrm>
            <a:off x="576942" y="624023"/>
            <a:ext cx="10515600" cy="2884773"/>
          </a:xfrm>
        </p:spPr>
        <p:txBody>
          <a:bodyPr>
            <a:norm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Atatürk’ün ölümünden sonra Türk ulusunun ortak dileği doğrultusunda kendisine yaraşır bir anıt mezarı hayata geçirmek üzere; 16 Aralık 1938 tarihinde Başbakanlık Müsteşarının Başkanlığı altında İç İşleri, Milli Eğitim ve Bayındırlık Bakanlıkları ile Genel Kurmay Başkanlığı temsilcilerinin katıldığı özel bir komisyon oluşturulmuştur. Ayrıca Anıtkabir’in yerini belirlemek için de, TBMM’de 17 kişilik bir komisyon faaliyete geçirilmiştir.</a:t>
            </a:r>
            <a:r>
              <a:rPr lang="tr-TR" sz="2100" baseline="30000" dirty="0">
                <a:solidFill>
                  <a:schemeClr val="bg2">
                    <a:lumMod val="10000"/>
                  </a:schemeClr>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15184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465ECEA-DC55-4BA8-819B-6FA24EC2A352}"/>
              </a:ext>
            </a:extLst>
          </p:cNvPr>
          <p:cNvSpPr>
            <a:spLocks noGrp="1"/>
          </p:cNvSpPr>
          <p:nvPr>
            <p:ph type="title"/>
          </p:nvPr>
        </p:nvSpPr>
        <p:spPr>
          <a:xfrm>
            <a:off x="676145" y="478695"/>
            <a:ext cx="9428922" cy="1232585"/>
          </a:xfrm>
        </p:spPr>
        <p:txBody>
          <a:bodyPr>
            <a:normAutofit/>
          </a:bodyPr>
          <a:lstStyle/>
          <a:p>
            <a:pPr algn="just"/>
            <a:r>
              <a:rPr lang="tr-TR" sz="2100" b="1" dirty="0">
                <a:latin typeface="Times New Roman" panose="02020603050405020304" pitchFamily="18" charset="0"/>
                <a:cs typeface="Times New Roman" panose="02020603050405020304" pitchFamily="18" charset="0"/>
              </a:rPr>
              <a:t>Anıtkabir İçin Önerilen Yerler</a:t>
            </a:r>
            <a:endParaRPr lang="en-US" sz="2100" b="1"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7B39E233-51A1-4115-B294-2E5A63E2A632}"/>
              </a:ext>
            </a:extLst>
          </p:cNvPr>
          <p:cNvSpPr>
            <a:spLocks noGrp="1"/>
          </p:cNvSpPr>
          <p:nvPr>
            <p:ph idx="1"/>
          </p:nvPr>
        </p:nvSpPr>
        <p:spPr>
          <a:xfrm>
            <a:off x="676145" y="1552322"/>
            <a:ext cx="10058400" cy="4050792"/>
          </a:xfrm>
        </p:spPr>
        <p:txBody>
          <a:bodyPr>
            <a:normAutofit/>
          </a:bodyPr>
          <a:lstStyle/>
          <a:p>
            <a:pPr algn="just"/>
            <a:r>
              <a:rPr lang="en-US" sz="2100" dirty="0">
                <a:solidFill>
                  <a:schemeClr val="bg2">
                    <a:lumMod val="10000"/>
                  </a:schemeClr>
                </a:solidFill>
                <a:latin typeface="Times New Roman" panose="02020603050405020304" pitchFamily="18" charset="0"/>
                <a:cs typeface="Times New Roman" panose="02020603050405020304" pitchFamily="18" charset="0"/>
              </a:rPr>
              <a:t>Gazi Orman </a:t>
            </a:r>
            <a:r>
              <a:rPr lang="tr-TR" sz="2100" dirty="0">
                <a:solidFill>
                  <a:schemeClr val="bg2">
                    <a:lumMod val="10000"/>
                  </a:schemeClr>
                </a:solidFill>
                <a:latin typeface="Times New Roman" panose="02020603050405020304" pitchFamily="18" charset="0"/>
                <a:cs typeface="Times New Roman" panose="02020603050405020304" pitchFamily="18" charset="0"/>
              </a:rPr>
              <a:t>Çiftliği</a:t>
            </a: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Gençlik</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Parkı</a:t>
            </a:r>
          </a:p>
          <a:p>
            <a:pPr algn="just"/>
            <a:r>
              <a:rPr lang="en-US" sz="2100" dirty="0">
                <a:solidFill>
                  <a:schemeClr val="bg2">
                    <a:lumMod val="10000"/>
                  </a:schemeClr>
                </a:solidFill>
                <a:latin typeface="Times New Roman" panose="02020603050405020304" pitchFamily="18" charset="0"/>
                <a:cs typeface="Times New Roman" panose="02020603050405020304" pitchFamily="18" charset="0"/>
              </a:rPr>
              <a:t>Ankara </a:t>
            </a:r>
            <a:r>
              <a:rPr lang="tr-TR" sz="2100" dirty="0">
                <a:solidFill>
                  <a:schemeClr val="bg2">
                    <a:lumMod val="10000"/>
                  </a:schemeClr>
                </a:solidFill>
                <a:latin typeface="Times New Roman" panose="02020603050405020304" pitchFamily="18" charset="0"/>
                <a:cs typeface="Times New Roman" panose="02020603050405020304" pitchFamily="18" charset="0"/>
              </a:rPr>
              <a:t>Ziraat</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Mektebi Arsası</a:t>
            </a:r>
            <a:r>
              <a:rPr lang="en-US" sz="2100" dirty="0">
                <a:solidFill>
                  <a:schemeClr val="bg2">
                    <a:lumMod val="10000"/>
                  </a:schemeClr>
                </a:solidFill>
                <a:latin typeface="Times New Roman" panose="02020603050405020304" pitchFamily="18" charset="0"/>
                <a:cs typeface="Times New Roman" panose="02020603050405020304" pitchFamily="18" charset="0"/>
              </a:rPr>
              <a:t> </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Bakanlıklar</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Semti</a:t>
            </a:r>
            <a:r>
              <a:rPr lang="en-US" sz="2100" dirty="0">
                <a:solidFill>
                  <a:schemeClr val="bg2">
                    <a:lumMod val="10000"/>
                  </a:schemeClr>
                </a:solidFill>
                <a:latin typeface="Times New Roman" panose="02020603050405020304" pitchFamily="18" charset="0"/>
                <a:cs typeface="Times New Roman" panose="02020603050405020304" pitchFamily="18" charset="0"/>
              </a:rPr>
              <a:t> </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2100" dirty="0">
                <a:solidFill>
                  <a:schemeClr val="bg2">
                    <a:lumMod val="10000"/>
                  </a:schemeClr>
                </a:solidFill>
                <a:latin typeface="Times New Roman" panose="02020603050405020304" pitchFamily="18" charset="0"/>
                <a:cs typeface="Times New Roman" panose="02020603050405020304" pitchFamily="18" charset="0"/>
              </a:rPr>
              <a:t>TBMM </a:t>
            </a:r>
            <a:r>
              <a:rPr lang="tr-TR" sz="2100" dirty="0">
                <a:solidFill>
                  <a:schemeClr val="bg2">
                    <a:lumMod val="10000"/>
                  </a:schemeClr>
                </a:solidFill>
                <a:latin typeface="Times New Roman" panose="02020603050405020304" pitchFamily="18" charset="0"/>
                <a:cs typeface="Times New Roman" panose="02020603050405020304" pitchFamily="18" charset="0"/>
              </a:rPr>
              <a:t>binasının arkasındaki Kabatepe</a:t>
            </a:r>
          </a:p>
          <a:p>
            <a:pPr algn="just"/>
            <a:r>
              <a:rPr lang="en-US" sz="2100" dirty="0">
                <a:solidFill>
                  <a:schemeClr val="bg2">
                    <a:lumMod val="10000"/>
                  </a:schemeClr>
                </a:solidFill>
                <a:latin typeface="Times New Roman" panose="02020603050405020304" pitchFamily="18" charset="0"/>
                <a:cs typeface="Times New Roman" panose="02020603050405020304" pitchFamily="18" charset="0"/>
              </a:rPr>
              <a:t>Ankara </a:t>
            </a:r>
            <a:r>
              <a:rPr lang="tr-TR" sz="2100" dirty="0">
                <a:solidFill>
                  <a:schemeClr val="bg2">
                    <a:lumMod val="10000"/>
                  </a:schemeClr>
                </a:solidFill>
                <a:latin typeface="Times New Roman" panose="02020603050405020304" pitchFamily="18" charset="0"/>
                <a:cs typeface="Times New Roman" panose="02020603050405020304" pitchFamily="18" charset="0"/>
              </a:rPr>
              <a:t>Kalesi</a:t>
            </a: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Altındağ</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Tepesi</a:t>
            </a: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Etnografya Müzesinin önündeki alan</a:t>
            </a:r>
            <a:r>
              <a:rPr lang="tr-TR" sz="2100" baseline="30000" dirty="0">
                <a:solidFill>
                  <a:schemeClr val="bg2">
                    <a:lumMod val="10000"/>
                  </a:schemeClr>
                </a:solidFill>
                <a:latin typeface="Times New Roman" panose="02020603050405020304" pitchFamily="18" charset="0"/>
                <a:cs typeface="Times New Roman" panose="02020603050405020304" pitchFamily="18" charset="0"/>
              </a:rPr>
              <a:t>2</a:t>
            </a:r>
          </a:p>
          <a:p>
            <a:pPr algn="just"/>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099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EFEE04-461A-4B20-917E-5999C3A7DE41}"/>
              </a:ext>
            </a:extLst>
          </p:cNvPr>
          <p:cNvSpPr>
            <a:spLocks noGrp="1"/>
          </p:cNvSpPr>
          <p:nvPr>
            <p:ph type="title"/>
          </p:nvPr>
        </p:nvSpPr>
        <p:spPr>
          <a:xfrm>
            <a:off x="1490145" y="2376862"/>
            <a:ext cx="2640646" cy="2104273"/>
          </a:xfrm>
          <a:noFill/>
        </p:spPr>
        <p:txBody>
          <a:bodyPr>
            <a:normAutofit/>
          </a:bodyPr>
          <a:lstStyle/>
          <a:p>
            <a:pPr algn="ctr"/>
            <a:r>
              <a:rPr lang="tr-TR" sz="4000" b="1" dirty="0">
                <a:solidFill>
                  <a:srgbClr val="FFFFFF"/>
                </a:solidFill>
              </a:rPr>
              <a:t>Proje ve İnşaat</a:t>
            </a:r>
            <a:endParaRPr lang="en-US" sz="4000" b="1" dirty="0">
              <a:solidFill>
                <a:srgbClr val="FFFFFF"/>
              </a:solidFill>
            </a:endParaRPr>
          </a:p>
        </p:txBody>
      </p:sp>
      <p:sp>
        <p:nvSpPr>
          <p:cNvPr id="3" name="İçerik Yer Tutucusu 2">
            <a:extLst>
              <a:ext uri="{FF2B5EF4-FFF2-40B4-BE49-F238E27FC236}">
                <a16:creationId xmlns:a16="http://schemas.microsoft.com/office/drawing/2014/main" id="{17E1B466-A94E-4927-BF19-889AC03D12BE}"/>
              </a:ext>
            </a:extLst>
          </p:cNvPr>
          <p:cNvSpPr>
            <a:spLocks noGrp="1"/>
          </p:cNvSpPr>
          <p:nvPr>
            <p:ph idx="1"/>
          </p:nvPr>
        </p:nvSpPr>
        <p:spPr>
          <a:xfrm>
            <a:off x="6081089" y="725394"/>
            <a:ext cx="5142658" cy="5407212"/>
          </a:xfrm>
        </p:spPr>
        <p:txBody>
          <a:bodyPr anchor="ctr">
            <a:norm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Komisyon; Anıtkabir’in Ankara’nın her tarafına geniş bir görüş açısı ile hakim olan Rasattepe’ye yapılmasına karar vermiştir. Bu amaçla, Rasattepe 7 Temmuz 1939’da kamulaştırılmıştır.</a:t>
            </a:r>
            <a:r>
              <a:rPr lang="tr-TR" sz="2100" baseline="30000" dirty="0">
                <a:solidFill>
                  <a:schemeClr val="bg2">
                    <a:lumMod val="10000"/>
                  </a:schemeClr>
                </a:solidFill>
                <a:latin typeface="Times New Roman" panose="02020603050405020304" pitchFamily="18" charset="0"/>
                <a:cs typeface="Times New Roman" panose="02020603050405020304" pitchFamily="18" charset="0"/>
              </a:rPr>
              <a:t>3</a:t>
            </a: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Anıtkabir’in yerinin seçilmesi için görevlendirilen komisyon 1 Mart 1941 tarihinde uluslararası bir mimari proje yarışması başlattı. Yarışmaya Türkiye, Almanya, İtalya, Avusturya, İsviçre, Fransa ve Çekoslovakya’dan toplam 49 proje katıldı.</a:t>
            </a:r>
            <a:r>
              <a:rPr lang="tr-TR" sz="2100" baseline="30000" dirty="0">
                <a:solidFill>
                  <a:schemeClr val="bg2">
                    <a:lumMod val="10000"/>
                  </a:schemeClr>
                </a:solidFill>
                <a:latin typeface="Times New Roman" panose="02020603050405020304" pitchFamily="18" charset="0"/>
                <a:cs typeface="Times New Roman" panose="02020603050405020304" pitchFamily="18" charset="0"/>
              </a:rPr>
              <a:t>4</a:t>
            </a:r>
          </a:p>
          <a:p>
            <a:pPr marL="0" indent="0" algn="just">
              <a:buNone/>
            </a:pPr>
            <a:endParaRPr lang="en-US" sz="21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839" y="417845"/>
            <a:ext cx="4003664" cy="5297156"/>
          </a:xfrm>
          <a:prstGeom prst="rect">
            <a:avLst/>
          </a:prstGeom>
        </p:spPr>
      </p:pic>
    </p:spTree>
    <p:extLst>
      <p:ext uri="{BB962C8B-B14F-4D97-AF65-F5344CB8AC3E}">
        <p14:creationId xmlns:p14="http://schemas.microsoft.com/office/powerpoint/2010/main" val="109830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CA26524-2A2A-41D8-B780-371FF4E531D2}"/>
              </a:ext>
            </a:extLst>
          </p:cNvPr>
          <p:cNvSpPr txBox="1"/>
          <p:nvPr/>
        </p:nvSpPr>
        <p:spPr>
          <a:xfrm>
            <a:off x="574765" y="626889"/>
            <a:ext cx="8589023" cy="426848"/>
          </a:xfrm>
          <a:prstGeom prst="rect">
            <a:avLst/>
          </a:prstGeom>
          <a:ln>
            <a:noFill/>
          </a:ln>
        </p:spPr>
        <p:txBody>
          <a:bodyPr vert="horz" lIns="91440" tIns="45720" rIns="91440" bIns="45720" rtlCol="0" anchor="ctr">
            <a:noAutofit/>
          </a:bodyPr>
          <a:lstStyle/>
          <a:p>
            <a:pPr algn="just" defTabSz="914400">
              <a:lnSpc>
                <a:spcPct val="90000"/>
              </a:lnSpc>
              <a:spcBef>
                <a:spcPct val="0"/>
              </a:spcBef>
              <a:spcAft>
                <a:spcPts val="600"/>
              </a:spcAft>
            </a:pPr>
            <a:r>
              <a:rPr lang="en-US" sz="2100" b="1" cap="all" dirty="0" err="1" smtClean="0">
                <a:latin typeface="Times New Roman" panose="02020603050405020304" pitchFamily="18" charset="0"/>
                <a:ea typeface="+mj-ea"/>
                <a:cs typeface="Times New Roman" panose="02020603050405020304" pitchFamily="18" charset="0"/>
              </a:rPr>
              <a:t>Yarı</a:t>
            </a:r>
            <a:r>
              <a:rPr lang="tr-TR" sz="2100" b="1" cap="all" dirty="0">
                <a:latin typeface="Times New Roman" panose="02020603050405020304" pitchFamily="18" charset="0"/>
                <a:ea typeface="+mj-ea"/>
                <a:cs typeface="Times New Roman" panose="02020603050405020304" pitchFamily="18" charset="0"/>
              </a:rPr>
              <a:t>ş</a:t>
            </a:r>
            <a:r>
              <a:rPr lang="en-US" sz="2100" b="1" cap="all" dirty="0" err="1" smtClean="0">
                <a:latin typeface="Times New Roman" panose="02020603050405020304" pitchFamily="18" charset="0"/>
                <a:ea typeface="+mj-ea"/>
                <a:cs typeface="Times New Roman" panose="02020603050405020304" pitchFamily="18" charset="0"/>
              </a:rPr>
              <a:t>maya</a:t>
            </a:r>
            <a:r>
              <a:rPr lang="en-US" sz="2100" b="1" cap="all" dirty="0" smtClean="0">
                <a:latin typeface="Times New Roman" panose="02020603050405020304" pitchFamily="18" charset="0"/>
                <a:ea typeface="+mj-ea"/>
                <a:cs typeface="Times New Roman" panose="02020603050405020304" pitchFamily="18" charset="0"/>
              </a:rPr>
              <a:t> </a:t>
            </a:r>
            <a:r>
              <a:rPr lang="tr-TR" sz="2100" b="1" cap="all" dirty="0">
                <a:latin typeface="Times New Roman" panose="02020603050405020304" pitchFamily="18" charset="0"/>
                <a:ea typeface="+mj-ea"/>
                <a:cs typeface="Times New Roman" panose="02020603050405020304" pitchFamily="18" charset="0"/>
              </a:rPr>
              <a:t>katılacak</a:t>
            </a:r>
            <a:r>
              <a:rPr lang="en-US" sz="2100" b="1" cap="all" dirty="0">
                <a:latin typeface="Times New Roman" panose="02020603050405020304" pitchFamily="18" charset="0"/>
                <a:ea typeface="+mj-ea"/>
                <a:cs typeface="Times New Roman" panose="02020603050405020304" pitchFamily="18" charset="0"/>
              </a:rPr>
              <a:t> </a:t>
            </a:r>
            <a:r>
              <a:rPr lang="tr-TR" sz="2100" b="1" cap="all" dirty="0">
                <a:latin typeface="Times New Roman" panose="02020603050405020304" pitchFamily="18" charset="0"/>
                <a:ea typeface="+mj-ea"/>
                <a:cs typeface="Times New Roman" panose="02020603050405020304" pitchFamily="18" charset="0"/>
              </a:rPr>
              <a:t>projelerde aranan nitelikler</a:t>
            </a:r>
          </a:p>
        </p:txBody>
      </p:sp>
      <p:sp>
        <p:nvSpPr>
          <p:cNvPr id="3" name="Dikdörtgen 2"/>
          <p:cNvSpPr/>
          <p:nvPr/>
        </p:nvSpPr>
        <p:spPr>
          <a:xfrm>
            <a:off x="574765" y="1260455"/>
            <a:ext cx="10894423" cy="4108817"/>
          </a:xfrm>
          <a:prstGeom prst="rect">
            <a:avLst/>
          </a:prstGeom>
        </p:spPr>
        <p:txBody>
          <a:bodyPr wrap="square">
            <a:spAutoFit/>
          </a:bodyPr>
          <a:lstStyle/>
          <a:p>
            <a:pPr marL="285750" lvl="0" indent="-285750" algn="just">
              <a:buFont typeface="Arial" panose="020B0604020202020204" pitchFamily="34" charset="0"/>
              <a:buChar char="•"/>
            </a:pPr>
            <a:r>
              <a:rPr lang="tr-TR" sz="2100" dirty="0" smtClean="0">
                <a:solidFill>
                  <a:schemeClr val="bg2">
                    <a:lumMod val="10000"/>
                  </a:schemeClr>
                </a:solidFill>
                <a:latin typeface="Times New Roman" panose="02020603050405020304" pitchFamily="18" charset="0"/>
                <a:cs typeface="Times New Roman" panose="02020603050405020304" pitchFamily="18" charset="0"/>
              </a:rPr>
              <a:t>Anıt</a:t>
            </a:r>
            <a:r>
              <a:rPr lang="tr-TR" sz="2100" dirty="0">
                <a:solidFill>
                  <a:schemeClr val="bg2">
                    <a:lumMod val="10000"/>
                  </a:schemeClr>
                </a:solidFill>
                <a:latin typeface="Times New Roman" panose="02020603050405020304" pitchFamily="18" charset="0"/>
                <a:cs typeface="Times New Roman" panose="02020603050405020304" pitchFamily="18" charset="0"/>
              </a:rPr>
              <a:t>, bir ziyaret yeri olacaktır. Ata’nın huzuruna büyük bir şeref holünden girilecek; ziyaretçiler Atatürk’ün önünde duracaklar ve O’na saygılarını sunacaklardır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tr-TR" sz="2100" dirty="0">
                <a:solidFill>
                  <a:schemeClr val="bg2">
                    <a:lumMod val="10000"/>
                  </a:schemeClr>
                </a:solidFill>
                <a:latin typeface="Times New Roman" panose="02020603050405020304" pitchFamily="18" charset="0"/>
                <a:cs typeface="Times New Roman" panose="02020603050405020304" pitchFamily="18" charset="0"/>
              </a:rPr>
              <a:t>Bu anıt, Atatürk’ün asker, devlet başkanı, siyasetçi, bilim adamı, yapıcı ve yaratıcı dehasının simgesi olacaktır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tr-TR" sz="2100" dirty="0">
                <a:solidFill>
                  <a:schemeClr val="bg2">
                    <a:lumMod val="10000"/>
                  </a:schemeClr>
                </a:solidFill>
                <a:latin typeface="Times New Roman" panose="02020603050405020304" pitchFamily="18" charset="0"/>
                <a:cs typeface="Times New Roman" panose="02020603050405020304" pitchFamily="18" charset="0"/>
              </a:rPr>
              <a:t>Anıtkabir’in yakından görüldüğü kadar uzaktan da görülmesi etkili çizgilerle sağlanacaktır. Mimari motifler, kudreti anlatacak eserler biçiminde oluşturulacaktır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tr-TR" sz="2100" dirty="0">
                <a:solidFill>
                  <a:schemeClr val="bg2">
                    <a:lumMod val="10000"/>
                  </a:schemeClr>
                </a:solidFill>
                <a:latin typeface="Times New Roman" panose="02020603050405020304" pitchFamily="18" charset="0"/>
                <a:cs typeface="Times New Roman" panose="02020603050405020304" pitchFamily="18" charset="0"/>
              </a:rPr>
              <a:t>Atatürk’ün adı ve kişiliği altında Türk Devleti sembolize edileceği için, Türk milletine saygı göstermek isteyenler; Atatürk’ün kabri önünde eğilerek bu duygularını belirteceklerdir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tr-TR" sz="2100" dirty="0">
                <a:solidFill>
                  <a:schemeClr val="bg2">
                    <a:lumMod val="10000"/>
                  </a:schemeClr>
                </a:solidFill>
                <a:latin typeface="Times New Roman" panose="02020603050405020304" pitchFamily="18" charset="0"/>
                <a:cs typeface="Times New Roman" panose="02020603050405020304" pitchFamily="18" charset="0"/>
              </a:rPr>
              <a:t>Anıtkabir’de bir şeref holü bulunacaktır. Ziyaretler bu hol üzerinden yapılacaktır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endParaRPr lang="en-US" sz="2100" baseline="30000" dirty="0">
              <a:solidFill>
                <a:schemeClr val="bg2">
                  <a:lumMod val="10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solidFill>
                <a:schemeClr val="bg2">
                  <a:lumMod val="10000"/>
                </a:schemeClr>
              </a:solidFill>
            </a:endParaRPr>
          </a:p>
          <a:p>
            <a:pPr marL="285750" lvl="0" indent="-285750" algn="just">
              <a:buFont typeface="Arial" panose="020B0604020202020204" pitchFamily="34" charset="0"/>
              <a:buChar char="•"/>
            </a:pPr>
            <a:endParaRPr lang="en-US" dirty="0">
              <a:solidFill>
                <a:schemeClr val="bg2">
                  <a:lumMod val="10000"/>
                </a:schemeClr>
              </a:solidFill>
            </a:endParaRPr>
          </a:p>
          <a:p>
            <a:pPr marL="285750" indent="-285750" algn="just">
              <a:buFont typeface="Arial" panose="020B0604020202020204" pitchFamily="34" charset="0"/>
              <a:buChar char="•"/>
            </a:pPr>
            <a:endParaRPr lang="en-US" dirty="0">
              <a:solidFill>
                <a:schemeClr val="bg2">
                  <a:lumMod val="10000"/>
                </a:schemeClr>
              </a:solidFill>
            </a:endParaRPr>
          </a:p>
          <a:p>
            <a:pPr marL="285750" lvl="0" indent="-285750" algn="just">
              <a:buFont typeface="Arial" panose="020B0604020202020204" pitchFamily="34" charset="0"/>
              <a:buChar char="•"/>
            </a:pPr>
            <a:endParaRPr lang="en-US" dirty="0">
              <a:solidFill>
                <a:schemeClr val="bg2">
                  <a:lumMod val="10000"/>
                </a:schemeClr>
              </a:solidFill>
            </a:endParaRPr>
          </a:p>
        </p:txBody>
      </p:sp>
    </p:spTree>
    <p:extLst>
      <p:ext uri="{BB962C8B-B14F-4D97-AF65-F5344CB8AC3E}">
        <p14:creationId xmlns:p14="http://schemas.microsoft.com/office/powerpoint/2010/main" val="3061523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çerik Yer Tutucusu 4" descr="bina, fotoğraf, eski, açık hava içeren bir resim&#10;&#10;Yüksek güvenilirlikle oluşturulmuş açıklama">
            <a:extLst>
              <a:ext uri="{FF2B5EF4-FFF2-40B4-BE49-F238E27FC236}">
                <a16:creationId xmlns:a16="http://schemas.microsoft.com/office/drawing/2014/main" id="{3AD35DB7-FF13-47DF-8026-155CEE291BEE}"/>
              </a:ext>
            </a:extLst>
          </p:cNvPr>
          <p:cNvPicPr>
            <a:picLocks noChangeAspect="1"/>
          </p:cNvPicPr>
          <p:nvPr/>
        </p:nvPicPr>
        <p:blipFill rotWithShape="1">
          <a:blip r:embed="rId2">
            <a:extLst>
              <a:ext uri="{28A0092B-C50C-407E-A947-70E740481C1C}">
                <a14:useLocalDpi xmlns:a14="http://schemas.microsoft.com/office/drawing/2010/main" val="0"/>
              </a:ext>
            </a:extLst>
          </a:blip>
          <a:srcRect t="1867" r="-1" b="-1"/>
          <a:stretch/>
        </p:blipFill>
        <p:spPr>
          <a:xfrm>
            <a:off x="29671" y="1"/>
            <a:ext cx="7704550" cy="6858000"/>
          </a:xfrm>
          <a:prstGeom prst="rect">
            <a:avLst/>
          </a:prstGeom>
        </p:spPr>
      </p:pic>
      <p:sp>
        <p:nvSpPr>
          <p:cNvPr id="32" name="İçerik Yer Tutucusu 2">
            <a:extLst>
              <a:ext uri="{FF2B5EF4-FFF2-40B4-BE49-F238E27FC236}">
                <a16:creationId xmlns:a16="http://schemas.microsoft.com/office/drawing/2014/main" id="{48A8179C-A09C-4D5C-BC52-18E6E0184C96}"/>
              </a:ext>
            </a:extLst>
          </p:cNvPr>
          <p:cNvSpPr>
            <a:spLocks noGrp="1"/>
          </p:cNvSpPr>
          <p:nvPr>
            <p:ph idx="1"/>
          </p:nvPr>
        </p:nvSpPr>
        <p:spPr>
          <a:xfrm>
            <a:off x="8023746" y="1636265"/>
            <a:ext cx="3916907" cy="2996696"/>
          </a:xfrm>
        </p:spPr>
        <p:txBody>
          <a:bodyPr>
            <a:normAutofit/>
          </a:bodyPr>
          <a:lstStyle/>
          <a:p>
            <a:pPr marL="0" indent="0" algn="just">
              <a:buNone/>
            </a:pPr>
            <a:r>
              <a:rPr lang="tr-TR" sz="2100" dirty="0">
                <a:solidFill>
                  <a:schemeClr val="bg2">
                    <a:lumMod val="10000"/>
                  </a:schemeClr>
                </a:solidFill>
                <a:latin typeface="Times New Roman" panose="02020603050405020304" pitchFamily="18" charset="0"/>
                <a:cs typeface="Times New Roman" panose="02020603050405020304" pitchFamily="18" charset="0"/>
              </a:rPr>
              <a:t>3 Mart 1942’de sona eren yarışmada üç proje birinciliğe layık görülmüştür. </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Bunlar:</a:t>
            </a:r>
          </a:p>
          <a:p>
            <a:pPr algn="just"/>
            <a:r>
              <a:rPr lang="en-US" sz="2100" dirty="0" smtClean="0">
                <a:solidFill>
                  <a:schemeClr val="bg2">
                    <a:lumMod val="10000"/>
                  </a:schemeClr>
                </a:solidFill>
                <a:latin typeface="Times New Roman" panose="02020603050405020304" pitchFamily="18" charset="0"/>
                <a:cs typeface="Times New Roman" panose="02020603050405020304" pitchFamily="18" charset="0"/>
              </a:rPr>
              <a:t>Johannes </a:t>
            </a:r>
            <a:r>
              <a:rPr lang="en-US" sz="2100" dirty="0" err="1">
                <a:solidFill>
                  <a:schemeClr val="bg2">
                    <a:lumMod val="10000"/>
                  </a:schemeClr>
                </a:solidFill>
                <a:latin typeface="Times New Roman" panose="02020603050405020304" pitchFamily="18" charset="0"/>
                <a:cs typeface="Times New Roman" panose="02020603050405020304" pitchFamily="18" charset="0"/>
              </a:rPr>
              <a:t>Krüger</a:t>
            </a:r>
            <a:r>
              <a:rPr lang="en-US" sz="2100" dirty="0">
                <a:solidFill>
                  <a:schemeClr val="bg2">
                    <a:lumMod val="10000"/>
                  </a:schemeClr>
                </a:solidFill>
                <a:latin typeface="Times New Roman" panose="02020603050405020304" pitchFamily="18" charset="0"/>
                <a:cs typeface="Times New Roman" panose="02020603050405020304" pitchFamily="18" charset="0"/>
              </a:rPr>
              <a:t>, </a:t>
            </a:r>
            <a:endParaRPr lang="tr-TR" sz="2100" dirty="0" smtClean="0">
              <a:solidFill>
                <a:schemeClr val="bg2">
                  <a:lumMod val="10000"/>
                </a:schemeClr>
              </a:solidFill>
              <a:latin typeface="Times New Roman" panose="02020603050405020304" pitchFamily="18" charset="0"/>
              <a:cs typeface="Times New Roman" panose="02020603050405020304" pitchFamily="18" charset="0"/>
            </a:endParaRPr>
          </a:p>
          <a:p>
            <a:pPr algn="just"/>
            <a:r>
              <a:rPr lang="en-US" sz="2100" dirty="0" err="1" smtClean="0">
                <a:solidFill>
                  <a:schemeClr val="bg2">
                    <a:lumMod val="10000"/>
                  </a:schemeClr>
                </a:solidFill>
                <a:latin typeface="Times New Roman" panose="02020603050405020304" pitchFamily="18" charset="0"/>
                <a:cs typeface="Times New Roman" panose="02020603050405020304" pitchFamily="18" charset="0"/>
              </a:rPr>
              <a:t>Arnaldo</a:t>
            </a:r>
            <a:r>
              <a:rPr lang="en-US" sz="21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2100" dirty="0">
                <a:solidFill>
                  <a:schemeClr val="bg2">
                    <a:lumMod val="10000"/>
                  </a:schemeClr>
                </a:solidFill>
                <a:latin typeface="Times New Roman" panose="02020603050405020304" pitchFamily="18" charset="0"/>
                <a:cs typeface="Times New Roman" panose="02020603050405020304" pitchFamily="18" charset="0"/>
              </a:rPr>
              <a:t>Foschini </a:t>
            </a:r>
            <a:r>
              <a:rPr lang="tr-TR" sz="2100" dirty="0">
                <a:solidFill>
                  <a:schemeClr val="bg2">
                    <a:lumMod val="10000"/>
                  </a:schemeClr>
                </a:solidFill>
                <a:latin typeface="Times New Roman" panose="02020603050405020304" pitchFamily="18" charset="0"/>
                <a:cs typeface="Times New Roman" panose="02020603050405020304" pitchFamily="18" charset="0"/>
              </a:rPr>
              <a:t>ve</a:t>
            </a:r>
            <a:r>
              <a:rPr lang="en-US" sz="2100" dirty="0">
                <a:solidFill>
                  <a:schemeClr val="bg2">
                    <a:lumMod val="10000"/>
                  </a:schemeClr>
                </a:solidFill>
                <a:latin typeface="Times New Roman" panose="02020603050405020304" pitchFamily="18" charset="0"/>
                <a:cs typeface="Times New Roman" panose="02020603050405020304" pitchFamily="18" charset="0"/>
              </a:rPr>
              <a:t> </a:t>
            </a:r>
            <a:endParaRPr lang="tr-TR" sz="2100" dirty="0" smtClean="0">
              <a:solidFill>
                <a:schemeClr val="bg2">
                  <a:lumMod val="10000"/>
                </a:schemeClr>
              </a:solidFill>
              <a:latin typeface="Times New Roman" panose="02020603050405020304" pitchFamily="18" charset="0"/>
              <a:cs typeface="Times New Roman" panose="02020603050405020304" pitchFamily="18" charset="0"/>
            </a:endParaRPr>
          </a:p>
          <a:p>
            <a:pPr algn="just"/>
            <a:r>
              <a:rPr lang="tr-TR" sz="2100" dirty="0" smtClean="0">
                <a:solidFill>
                  <a:schemeClr val="bg2">
                    <a:lumMod val="10000"/>
                  </a:schemeClr>
                </a:solidFill>
                <a:latin typeface="Times New Roman" panose="02020603050405020304" pitchFamily="18" charset="0"/>
                <a:cs typeface="Times New Roman" panose="02020603050405020304" pitchFamily="18" charset="0"/>
              </a:rPr>
              <a:t>Emin </a:t>
            </a:r>
            <a:r>
              <a:rPr lang="tr-TR" sz="2100" dirty="0">
                <a:solidFill>
                  <a:schemeClr val="bg2">
                    <a:lumMod val="10000"/>
                  </a:schemeClr>
                </a:solidFill>
                <a:latin typeface="Times New Roman" panose="02020603050405020304" pitchFamily="18" charset="0"/>
                <a:cs typeface="Times New Roman" panose="02020603050405020304" pitchFamily="18" charset="0"/>
              </a:rPr>
              <a:t>Onat-Orhan Arda</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algn="just"/>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043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281C8E8-D6FC-47F4-994B-4638E88D6B33}"/>
              </a:ext>
            </a:extLst>
          </p:cNvPr>
          <p:cNvSpPr>
            <a:spLocks noGrp="1"/>
          </p:cNvSpPr>
          <p:nvPr>
            <p:ph idx="1"/>
          </p:nvPr>
        </p:nvSpPr>
        <p:spPr>
          <a:xfrm>
            <a:off x="1391478" y="4170410"/>
            <a:ext cx="9525663" cy="1767141"/>
          </a:xfrm>
        </p:spPr>
        <p:txBody>
          <a:bodyPr anchor="ctr">
            <a:norm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Birincilik ödülünün üç tasarımcı arasında paylaştırılmasından sonra, Anıtkabir yarışması jürisi bu projelerden hangisinin inşa edileceğine dair son seçimi TBMM </a:t>
            </a:r>
            <a:r>
              <a:rPr lang="en-US" sz="2100" dirty="0">
                <a:solidFill>
                  <a:schemeClr val="bg2">
                    <a:lumMod val="10000"/>
                  </a:schemeClr>
                </a:solidFill>
                <a:latin typeface="Times New Roman" panose="02020603050405020304" pitchFamily="18" charset="0"/>
                <a:cs typeface="Times New Roman" panose="02020603050405020304" pitchFamily="18" charset="0"/>
              </a:rPr>
              <a:t>ye </a:t>
            </a:r>
            <a:r>
              <a:rPr lang="tr-TR" sz="2100" dirty="0">
                <a:solidFill>
                  <a:schemeClr val="bg2">
                    <a:lumMod val="10000"/>
                  </a:schemeClr>
                </a:solidFill>
                <a:latin typeface="Times New Roman" panose="02020603050405020304" pitchFamily="18" charset="0"/>
                <a:cs typeface="Times New Roman" panose="02020603050405020304" pitchFamily="18" charset="0"/>
              </a:rPr>
              <a:t>bıraktı.</a:t>
            </a:r>
            <a:r>
              <a:rPr lang="en-US" sz="2100" dirty="0">
                <a:solidFill>
                  <a:schemeClr val="bg2">
                    <a:lumMod val="10000"/>
                  </a:schemeClr>
                </a:solidFill>
                <a:latin typeface="Times New Roman" panose="02020603050405020304" pitchFamily="18" charset="0"/>
                <a:cs typeface="Times New Roman" panose="02020603050405020304" pitchFamily="18" charset="0"/>
              </a:rPr>
              <a:t> TBMM de 7 </a:t>
            </a:r>
            <a:r>
              <a:rPr lang="tr-TR" sz="2100" dirty="0">
                <a:solidFill>
                  <a:schemeClr val="bg2">
                    <a:lumMod val="10000"/>
                  </a:schemeClr>
                </a:solidFill>
                <a:latin typeface="Times New Roman" panose="02020603050405020304" pitchFamily="18" charset="0"/>
                <a:cs typeface="Times New Roman" panose="02020603050405020304" pitchFamily="18" charset="0"/>
              </a:rPr>
              <a:t>Mayıs</a:t>
            </a:r>
            <a:r>
              <a:rPr lang="en-US" sz="2100" dirty="0">
                <a:solidFill>
                  <a:schemeClr val="bg2">
                    <a:lumMod val="10000"/>
                  </a:schemeClr>
                </a:solidFill>
                <a:latin typeface="Times New Roman" panose="02020603050405020304" pitchFamily="18" charset="0"/>
                <a:cs typeface="Times New Roman" panose="02020603050405020304" pitchFamily="18" charset="0"/>
              </a:rPr>
              <a:t> 1942 </a:t>
            </a:r>
            <a:r>
              <a:rPr lang="tr-TR" sz="2100" dirty="0">
                <a:solidFill>
                  <a:schemeClr val="bg2">
                    <a:lumMod val="10000"/>
                  </a:schemeClr>
                </a:solidFill>
                <a:latin typeface="Times New Roman" panose="02020603050405020304" pitchFamily="18" charset="0"/>
                <a:cs typeface="Times New Roman" panose="02020603050405020304" pitchFamily="18" charset="0"/>
              </a:rPr>
              <a:t>tarihinde, Türk mimar ekibi Prof. Emin Onat ve Yrd. Mimar Doç. Orhan Arda’nın tasarımının kazandığını açıkladı</a:t>
            </a:r>
            <a:r>
              <a:rPr lang="en-US" sz="2100" dirty="0" smtClean="0">
                <a:solidFill>
                  <a:schemeClr val="bg2">
                    <a:lumMod val="10000"/>
                  </a:schemeClr>
                </a:solidFill>
                <a:latin typeface="Times New Roman" panose="02020603050405020304" pitchFamily="18" charset="0"/>
                <a:cs typeface="Times New Roman" panose="02020603050405020304" pitchFamily="18" charset="0"/>
              </a:rPr>
              <a:t>.</a:t>
            </a:r>
            <a:endParaRPr lang="en-US" sz="2100" baseline="30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9" name="Resim 8" descr="adam, fotoğraf, duvar, kişi içeren bir resim&#10;&#10;Çok yüksek güvenilirlikle oluşturulmuş açıklama">
            <a:extLst>
              <a:ext uri="{FF2B5EF4-FFF2-40B4-BE49-F238E27FC236}">
                <a16:creationId xmlns:a16="http://schemas.microsoft.com/office/drawing/2014/main" id="{FF6FD9CB-2A80-4098-902B-C1165D8FF181}"/>
              </a:ext>
            </a:extLst>
          </p:cNvPr>
          <p:cNvPicPr>
            <a:picLocks noChangeAspect="1"/>
          </p:cNvPicPr>
          <p:nvPr/>
        </p:nvPicPr>
        <p:blipFill rotWithShape="1">
          <a:blip r:embed="rId2">
            <a:extLst>
              <a:ext uri="{28A0092B-C50C-407E-A947-70E740481C1C}">
                <a14:useLocalDpi xmlns:a14="http://schemas.microsoft.com/office/drawing/2010/main" val="0"/>
              </a:ext>
            </a:extLst>
          </a:blip>
          <a:srcRect r="2797" b="6300"/>
          <a:stretch/>
        </p:blipFill>
        <p:spPr>
          <a:xfrm>
            <a:off x="3075408" y="144117"/>
            <a:ext cx="6041183" cy="3693342"/>
          </a:xfrm>
          <a:prstGeom prst="rect">
            <a:avLst/>
          </a:prstGeom>
        </p:spPr>
      </p:pic>
    </p:spTree>
    <p:extLst>
      <p:ext uri="{BB962C8B-B14F-4D97-AF65-F5344CB8AC3E}">
        <p14:creationId xmlns:p14="http://schemas.microsoft.com/office/powerpoint/2010/main" val="302442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B316D8B-B8F7-48A5-8349-040A40BC36BF}"/>
              </a:ext>
            </a:extLst>
          </p:cNvPr>
          <p:cNvSpPr>
            <a:spLocks noGrp="1"/>
          </p:cNvSpPr>
          <p:nvPr>
            <p:ph type="title"/>
          </p:nvPr>
        </p:nvSpPr>
        <p:spPr>
          <a:xfrm>
            <a:off x="6495877" y="2482668"/>
            <a:ext cx="4881449" cy="936059"/>
          </a:xfrm>
        </p:spPr>
        <p:txBody>
          <a:bodyPr vert="horz" lIns="91440" tIns="45720" rIns="91440" bIns="45720" rtlCol="0">
            <a:normAutofit/>
          </a:bodyPr>
          <a:lstStyle/>
          <a:p>
            <a:pPr algn="ctr"/>
            <a:r>
              <a:rPr lang="tr-TR" sz="2100" b="1" dirty="0">
                <a:latin typeface="Times New Roman" panose="02020603050405020304" pitchFamily="18" charset="0"/>
                <a:cs typeface="Times New Roman" panose="02020603050405020304" pitchFamily="18" charset="0"/>
              </a:rPr>
              <a:t>Anıtkabir’in İnşası</a:t>
            </a:r>
          </a:p>
        </p:txBody>
      </p:sp>
      <p:sp>
        <p:nvSpPr>
          <p:cNvPr id="11" name="Content Placeholder 10">
            <a:extLst>
              <a:ext uri="{FF2B5EF4-FFF2-40B4-BE49-F238E27FC236}">
                <a16:creationId xmlns:a16="http://schemas.microsoft.com/office/drawing/2014/main" id="{DF221864-B1D0-48D1-AF6B-EE5D616B88D2}"/>
              </a:ext>
            </a:extLst>
          </p:cNvPr>
          <p:cNvSpPr>
            <a:spLocks noGrp="1"/>
          </p:cNvSpPr>
          <p:nvPr>
            <p:ph idx="1"/>
          </p:nvPr>
        </p:nvSpPr>
        <p:spPr>
          <a:xfrm>
            <a:off x="5831561" y="3599131"/>
            <a:ext cx="6071976" cy="2710721"/>
          </a:xfrm>
        </p:spPr>
        <p:txBody>
          <a:bodyPr vert="horz" lIns="91440" tIns="45720" rIns="91440" bIns="45720" rtlCol="0">
            <a:no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Anıtkabir’in yapılmasına 9 Ekim 1944 tarihinde başlanmıştır</a:t>
            </a:r>
            <a:r>
              <a:rPr lang="en-US" sz="2100" dirty="0">
                <a:solidFill>
                  <a:schemeClr val="bg2">
                    <a:lumMod val="10000"/>
                  </a:schemeClr>
                </a:solidFill>
                <a:latin typeface="Times New Roman" panose="02020603050405020304" pitchFamily="18" charset="0"/>
                <a:cs typeface="Times New Roman" panose="02020603050405020304" pitchFamily="18" charset="0"/>
              </a:rPr>
              <a:t>.</a:t>
            </a:r>
            <a:r>
              <a:rPr lang="tr-TR" sz="2100" dirty="0">
                <a:solidFill>
                  <a:schemeClr val="bg2">
                    <a:lumMod val="10000"/>
                  </a:schemeClr>
                </a:solidFill>
                <a:latin typeface="Times New Roman" panose="02020603050405020304" pitchFamily="18" charset="0"/>
                <a:cs typeface="Times New Roman" panose="02020603050405020304" pitchFamily="18" charset="0"/>
              </a:rPr>
              <a:t> Anıtkabir’in inşası </a:t>
            </a:r>
            <a:r>
              <a:rPr lang="en-US" sz="2100" dirty="0">
                <a:solidFill>
                  <a:schemeClr val="bg2">
                    <a:lumMod val="10000"/>
                  </a:schemeClr>
                </a:solidFill>
                <a:latin typeface="Times New Roman" panose="02020603050405020304" pitchFamily="18" charset="0"/>
                <a:cs typeface="Times New Roman" panose="02020603050405020304" pitchFamily="18" charset="0"/>
              </a:rPr>
              <a:t>1944 </a:t>
            </a:r>
            <a:r>
              <a:rPr lang="tr-TR" sz="2100" dirty="0">
                <a:solidFill>
                  <a:schemeClr val="bg2">
                    <a:lumMod val="10000"/>
                  </a:schemeClr>
                </a:solidFill>
                <a:latin typeface="Times New Roman" panose="02020603050405020304" pitchFamily="18" charset="0"/>
                <a:cs typeface="Times New Roman" panose="02020603050405020304" pitchFamily="18" charset="0"/>
              </a:rPr>
              <a:t>Ekim’i</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ile</a:t>
            </a:r>
            <a:r>
              <a:rPr lang="en-US" sz="2100" dirty="0">
                <a:solidFill>
                  <a:schemeClr val="bg2">
                    <a:lumMod val="10000"/>
                  </a:schemeClr>
                </a:solidFill>
                <a:latin typeface="Times New Roman" panose="02020603050405020304" pitchFamily="18" charset="0"/>
                <a:cs typeface="Times New Roman" panose="02020603050405020304" pitchFamily="18" charset="0"/>
              </a:rPr>
              <a:t> 1953 </a:t>
            </a:r>
            <a:r>
              <a:rPr lang="tr-TR" sz="2100" dirty="0">
                <a:solidFill>
                  <a:schemeClr val="bg2">
                    <a:lumMod val="10000"/>
                  </a:schemeClr>
                </a:solidFill>
                <a:latin typeface="Times New Roman" panose="02020603050405020304" pitchFamily="18" charset="0"/>
                <a:cs typeface="Times New Roman" panose="02020603050405020304" pitchFamily="18" charset="0"/>
              </a:rPr>
              <a:t>Eylül’ü</a:t>
            </a:r>
            <a:r>
              <a:rPr lang="en-US" sz="2100" dirty="0">
                <a:solidFill>
                  <a:schemeClr val="bg2">
                    <a:lumMod val="10000"/>
                  </a:schemeClr>
                </a:solidFill>
                <a:latin typeface="Times New Roman" panose="02020603050405020304" pitchFamily="18" charset="0"/>
                <a:cs typeface="Times New Roman" panose="02020603050405020304" pitchFamily="18" charset="0"/>
              </a:rPr>
              <a:t> </a:t>
            </a:r>
            <a:r>
              <a:rPr lang="tr-TR" sz="2100" dirty="0">
                <a:solidFill>
                  <a:schemeClr val="bg2">
                    <a:lumMod val="10000"/>
                  </a:schemeClr>
                </a:solidFill>
                <a:latin typeface="Times New Roman" panose="02020603050405020304" pitchFamily="18" charset="0"/>
                <a:cs typeface="Times New Roman" panose="02020603050405020304" pitchFamily="18" charset="0"/>
              </a:rPr>
              <a:t>arasında dört aşamada gerçekleşmiştir.</a:t>
            </a:r>
            <a:r>
              <a:rPr lang="en-US" sz="2100" dirty="0">
                <a:solidFill>
                  <a:schemeClr val="bg2">
                    <a:lumMod val="10000"/>
                  </a:schemeClr>
                </a:solidFill>
                <a:latin typeface="Times New Roman" panose="02020603050405020304" pitchFamily="18" charset="0"/>
                <a:cs typeface="Times New Roman" panose="02020603050405020304" pitchFamily="18" charset="0"/>
              </a:rPr>
              <a:t> </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Yapıda sağlam ve güzel görünüşü olan Çankırı’nın açık gri ve açık sarı traverten taşı kullanılmıştır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endParaRPr lang="en-US" sz="2100" baseline="30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9" name="İçerik Yer Tutucusu 4" descr="açık hava, zemin, gök, fotoğraf içeren bir resim&#10;&#10;Çok yüksek güvenilirlikle oluşturulmuş açıklama">
            <a:extLst>
              <a:ext uri="{FF2B5EF4-FFF2-40B4-BE49-F238E27FC236}">
                <a16:creationId xmlns:a16="http://schemas.microsoft.com/office/drawing/2014/main" id="{1C7F4F50-9503-44ED-89D7-86447C608B7C}"/>
              </a:ext>
            </a:extLst>
          </p:cNvPr>
          <p:cNvPicPr>
            <a:picLocks noChangeAspect="1"/>
          </p:cNvPicPr>
          <p:nvPr/>
        </p:nvPicPr>
        <p:blipFill rotWithShape="1">
          <a:blip r:embed="rId2">
            <a:extLst>
              <a:ext uri="{28A0092B-C50C-407E-A947-70E740481C1C}">
                <a14:useLocalDpi xmlns:a14="http://schemas.microsoft.com/office/drawing/2010/main" val="0"/>
              </a:ext>
            </a:extLst>
          </a:blip>
          <a:srcRect t="7061" r="-4" b="8149"/>
          <a:stretch/>
        </p:blipFill>
        <p:spPr>
          <a:xfrm>
            <a:off x="5299077" y="-217508"/>
            <a:ext cx="4480560" cy="2516773"/>
          </a:xfrm>
          <a:custGeom>
            <a:avLst/>
            <a:gdLst>
              <a:gd name="connsiteX0" fmla="*/ 273471 w 4480560"/>
              <a:gd name="connsiteY0" fmla="*/ 0 h 2516783"/>
              <a:gd name="connsiteX1" fmla="*/ 4207090 w 4480560"/>
              <a:gd name="connsiteY1" fmla="*/ 0 h 2516783"/>
              <a:gd name="connsiteX2" fmla="*/ 4218264 w 4480560"/>
              <a:gd name="connsiteY2" fmla="*/ 73216 h 2516783"/>
              <a:gd name="connsiteX3" fmla="*/ 4228529 w 4480560"/>
              <a:gd name="connsiteY3" fmla="*/ 276503 h 2516783"/>
              <a:gd name="connsiteX4" fmla="*/ 2240280 w 4480560"/>
              <a:gd name="connsiteY4" fmla="*/ 2264752 h 2516783"/>
              <a:gd name="connsiteX5" fmla="*/ 252032 w 4480560"/>
              <a:gd name="connsiteY5" fmla="*/ 276503 h 2516783"/>
              <a:gd name="connsiteX6" fmla="*/ 262297 w 4480560"/>
              <a:gd name="connsiteY6" fmla="*/ 73216 h 2516783"/>
              <a:gd name="connsiteX7" fmla="*/ 18808 w 4480560"/>
              <a:gd name="connsiteY7" fmla="*/ 0 h 2516783"/>
              <a:gd name="connsiteX8" fmla="*/ 216879 w 4480560"/>
              <a:gd name="connsiteY8" fmla="*/ 0 h 2516783"/>
              <a:gd name="connsiteX9" fmla="*/ 206579 w 4480560"/>
              <a:gd name="connsiteY9" fmla="*/ 67490 h 2516783"/>
              <a:gd name="connsiteX10" fmla="*/ 196025 w 4480560"/>
              <a:gd name="connsiteY10" fmla="*/ 276503 h 2516783"/>
              <a:gd name="connsiteX11" fmla="*/ 2240280 w 4480560"/>
              <a:gd name="connsiteY11" fmla="*/ 2320759 h 2516783"/>
              <a:gd name="connsiteX12" fmla="*/ 4284535 w 4480560"/>
              <a:gd name="connsiteY12" fmla="*/ 276503 h 2516783"/>
              <a:gd name="connsiteX13" fmla="*/ 4273981 w 4480560"/>
              <a:gd name="connsiteY13" fmla="*/ 67490 h 2516783"/>
              <a:gd name="connsiteX14" fmla="*/ 4263681 w 4480560"/>
              <a:gd name="connsiteY14" fmla="*/ 0 h 2516783"/>
              <a:gd name="connsiteX15" fmla="*/ 4461752 w 4480560"/>
              <a:gd name="connsiteY15" fmla="*/ 0 h 2516783"/>
              <a:gd name="connsiteX16" fmla="*/ 4468994 w 4480560"/>
              <a:gd name="connsiteY16" fmla="*/ 47447 h 2516783"/>
              <a:gd name="connsiteX17" fmla="*/ 4480560 w 4480560"/>
              <a:gd name="connsiteY17" fmla="*/ 276503 h 2516783"/>
              <a:gd name="connsiteX18" fmla="*/ 2240280 w 4480560"/>
              <a:gd name="connsiteY18" fmla="*/ 2516783 h 2516783"/>
              <a:gd name="connsiteX19" fmla="*/ 0 w 4480560"/>
              <a:gd name="connsiteY19" fmla="*/ 276503 h 2516783"/>
              <a:gd name="connsiteX20" fmla="*/ 11567 w 4480560"/>
              <a:gd name="connsiteY20" fmla="*/ 47447 h 251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p:spPr>
      </p:pic>
      <p:pic>
        <p:nvPicPr>
          <p:cNvPr id="8" name="Resim 7" descr="gök, açık hava, zemin, bina içeren bir resim&#10;&#10;Çok yüksek güvenilirlikle oluşturulmuş açıklama">
            <a:extLst>
              <a:ext uri="{FF2B5EF4-FFF2-40B4-BE49-F238E27FC236}">
                <a16:creationId xmlns:a16="http://schemas.microsoft.com/office/drawing/2014/main" id="{D71558C0-3870-4B7D-A633-945BD32489AC}"/>
              </a:ext>
            </a:extLst>
          </p:cNvPr>
          <p:cNvPicPr>
            <a:picLocks noChangeAspect="1"/>
          </p:cNvPicPr>
          <p:nvPr/>
        </p:nvPicPr>
        <p:blipFill rotWithShape="1">
          <a:blip r:embed="rId3">
            <a:extLst>
              <a:ext uri="{28A0092B-C50C-407E-A947-70E740481C1C}">
                <a14:useLocalDpi xmlns:a14="http://schemas.microsoft.com/office/drawing/2010/main" val="0"/>
              </a:ext>
            </a:extLst>
          </a:blip>
          <a:srcRect l="23617" r="17282" b="1"/>
          <a:stretch/>
        </p:blipFill>
        <p:spPr>
          <a:xfrm>
            <a:off x="-29194" y="537667"/>
            <a:ext cx="5681184" cy="6320333"/>
          </a:xfrm>
          <a:custGeom>
            <a:avLst/>
            <a:gdLst>
              <a:gd name="connsiteX0" fmla="*/ 0 w 5681204"/>
              <a:gd name="connsiteY0" fmla="*/ 5597835 h 6320333"/>
              <a:gd name="connsiteX1" fmla="*/ 39695 w 5681204"/>
              <a:gd name="connsiteY1" fmla="*/ 5641510 h 6320333"/>
              <a:gd name="connsiteX2" fmla="*/ 1034272 w 5681204"/>
              <a:gd name="connsiteY2" fmla="*/ 6312073 h 6320333"/>
              <a:gd name="connsiteX3" fmla="*/ 1056841 w 5681204"/>
              <a:gd name="connsiteY3" fmla="*/ 6320333 h 6320333"/>
              <a:gd name="connsiteX4" fmla="*/ 413612 w 5681204"/>
              <a:gd name="connsiteY4" fmla="*/ 6320333 h 6320333"/>
              <a:gd name="connsiteX5" fmla="*/ 300961 w 5681204"/>
              <a:gd name="connsiteY5" fmla="*/ 6249073 h 6320333"/>
              <a:gd name="connsiteX6" fmla="*/ 71042 w 5681204"/>
              <a:gd name="connsiteY6" fmla="*/ 6074983 h 6320333"/>
              <a:gd name="connsiteX7" fmla="*/ 0 w 5681204"/>
              <a:gd name="connsiteY7" fmla="*/ 6010415 h 6320333"/>
              <a:gd name="connsiteX8" fmla="*/ 2252205 w 5681204"/>
              <a:gd name="connsiteY8" fmla="*/ 385763 h 6320333"/>
              <a:gd name="connsiteX9" fmla="*/ 5295442 w 5681204"/>
              <a:gd name="connsiteY9" fmla="*/ 3429000 h 6320333"/>
              <a:gd name="connsiteX10" fmla="*/ 3436771 w 5681204"/>
              <a:gd name="connsiteY10" fmla="*/ 6233085 h 6320333"/>
              <a:gd name="connsiteX11" fmla="*/ 3198390 w 5681204"/>
              <a:gd name="connsiteY11" fmla="*/ 6320333 h 6320333"/>
              <a:gd name="connsiteX12" fmla="*/ 1306021 w 5681204"/>
              <a:gd name="connsiteY12" fmla="*/ 6320333 h 6320333"/>
              <a:gd name="connsiteX13" fmla="*/ 1067639 w 5681204"/>
              <a:gd name="connsiteY13" fmla="*/ 6233085 h 6320333"/>
              <a:gd name="connsiteX14" fmla="*/ 100311 w 5681204"/>
              <a:gd name="connsiteY14" fmla="*/ 5580893 h 6320333"/>
              <a:gd name="connsiteX15" fmla="*/ 0 w 5681204"/>
              <a:gd name="connsiteY15" fmla="*/ 5470524 h 6320333"/>
              <a:gd name="connsiteX16" fmla="*/ 0 w 5681204"/>
              <a:gd name="connsiteY16" fmla="*/ 1387476 h 6320333"/>
              <a:gd name="connsiteX17" fmla="*/ 100311 w 5681204"/>
              <a:gd name="connsiteY17" fmla="*/ 1277106 h 6320333"/>
              <a:gd name="connsiteX18" fmla="*/ 2252205 w 5681204"/>
              <a:gd name="connsiteY18" fmla="*/ 385763 h 6320333"/>
              <a:gd name="connsiteX19" fmla="*/ 2252205 w 5681204"/>
              <a:gd name="connsiteY19" fmla="*/ 0 h 6320333"/>
              <a:gd name="connsiteX20" fmla="*/ 5681204 w 5681204"/>
              <a:gd name="connsiteY20" fmla="*/ 3429000 h 6320333"/>
              <a:gd name="connsiteX21" fmla="*/ 4169391 w 5681204"/>
              <a:gd name="connsiteY21" fmla="*/ 6272380 h 6320333"/>
              <a:gd name="connsiteX22" fmla="*/ 4090458 w 5681204"/>
              <a:gd name="connsiteY22" fmla="*/ 6320333 h 6320333"/>
              <a:gd name="connsiteX23" fmla="*/ 3447569 w 5681204"/>
              <a:gd name="connsiteY23" fmla="*/ 6320333 h 6320333"/>
              <a:gd name="connsiteX24" fmla="*/ 3470138 w 5681204"/>
              <a:gd name="connsiteY24" fmla="*/ 6312073 h 6320333"/>
              <a:gd name="connsiteX25" fmla="*/ 5381167 w 5681204"/>
              <a:gd name="connsiteY25" fmla="*/ 3429000 h 6320333"/>
              <a:gd name="connsiteX26" fmla="*/ 2252205 w 5681204"/>
              <a:gd name="connsiteY26" fmla="*/ 300038 h 6320333"/>
              <a:gd name="connsiteX27" fmla="*/ 39695 w 5681204"/>
              <a:gd name="connsiteY27" fmla="*/ 1216490 h 6320333"/>
              <a:gd name="connsiteX28" fmla="*/ 0 w 5681204"/>
              <a:gd name="connsiteY28" fmla="*/ 1260165 h 6320333"/>
              <a:gd name="connsiteX29" fmla="*/ 0 w 5681204"/>
              <a:gd name="connsiteY29" fmla="*/ 847584 h 6320333"/>
              <a:gd name="connsiteX30" fmla="*/ 71042 w 5681204"/>
              <a:gd name="connsiteY30" fmla="*/ 783017 h 6320333"/>
              <a:gd name="connsiteX31" fmla="*/ 2252205 w 5681204"/>
              <a:gd name="connsiteY31" fmla="*/ 0 h 63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p:spPr>
      </p:pic>
    </p:spTree>
    <p:extLst>
      <p:ext uri="{BB962C8B-B14F-4D97-AF65-F5344CB8AC3E}">
        <p14:creationId xmlns:p14="http://schemas.microsoft.com/office/powerpoint/2010/main" val="1670574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descr="kişi, fotoğraf, açık hava, bina içeren bir resim&#10;&#10;Çok yüksek güvenilirlikle oluşturulmuş açıklama">
            <a:extLst>
              <a:ext uri="{FF2B5EF4-FFF2-40B4-BE49-F238E27FC236}">
                <a16:creationId xmlns:a16="http://schemas.microsoft.com/office/drawing/2014/main" id="{DF468D25-3F84-44A8-80D5-32E150D07E2D}"/>
              </a:ext>
            </a:extLst>
          </p:cNvPr>
          <p:cNvPicPr>
            <a:picLocks noChangeAspect="1"/>
          </p:cNvPicPr>
          <p:nvPr/>
        </p:nvPicPr>
        <p:blipFill rotWithShape="1">
          <a:blip r:embed="rId2">
            <a:extLst>
              <a:ext uri="{28A0092B-C50C-407E-A947-70E740481C1C}">
                <a14:useLocalDpi xmlns:a14="http://schemas.microsoft.com/office/drawing/2010/main" val="0"/>
              </a:ext>
            </a:extLst>
          </a:blip>
          <a:srcRect l="6139" r="4151" b="1"/>
          <a:stretch/>
        </p:blipFill>
        <p:spPr>
          <a:xfrm>
            <a:off x="3343" y="10"/>
            <a:ext cx="7548923" cy="6857990"/>
          </a:xfrm>
          <a:prstGeom prst="rect">
            <a:avLst/>
          </a:prstGeom>
        </p:spPr>
      </p:pic>
      <p:sp>
        <p:nvSpPr>
          <p:cNvPr id="3" name="İçerik Yer Tutucusu 2">
            <a:extLst>
              <a:ext uri="{FF2B5EF4-FFF2-40B4-BE49-F238E27FC236}">
                <a16:creationId xmlns:a16="http://schemas.microsoft.com/office/drawing/2014/main" id="{349C0CEF-53F7-4564-B9F2-278E9CAC01E5}"/>
              </a:ext>
            </a:extLst>
          </p:cNvPr>
          <p:cNvSpPr>
            <a:spLocks noGrp="1"/>
          </p:cNvSpPr>
          <p:nvPr>
            <p:ph idx="1"/>
          </p:nvPr>
        </p:nvSpPr>
        <p:spPr>
          <a:xfrm>
            <a:off x="7552266" y="1058105"/>
            <a:ext cx="4125928" cy="4741804"/>
          </a:xfrm>
        </p:spPr>
        <p:txBody>
          <a:bodyPr>
            <a:no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Tek parça mermerden yapılan Şeref Holü’ndeki lahitin taşı Osmaniye’den getirtilmiştir. Şeref Holü ’nün duvarlarının döşemesi Bilecik mermeri ile yapılmıştır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p>
          <a:p>
            <a:pPr algn="just"/>
            <a:r>
              <a:rPr lang="tr-TR" sz="2100" dirty="0" smtClean="0">
                <a:solidFill>
                  <a:schemeClr val="bg2">
                    <a:lumMod val="10000"/>
                  </a:schemeClr>
                </a:solidFill>
                <a:latin typeface="Times New Roman" panose="02020603050405020304" pitchFamily="18" charset="0"/>
                <a:cs typeface="Times New Roman" panose="02020603050405020304" pitchFamily="18" charset="0"/>
              </a:rPr>
              <a:t>Anıtkabir, 10 Kasım 1953’te tamamlanmış ve ölümünün 15. yıl dönümünde Atatürk’ün </a:t>
            </a:r>
            <a:r>
              <a:rPr lang="tr-TR" sz="2100" dirty="0" err="1" smtClean="0">
                <a:solidFill>
                  <a:schemeClr val="bg2">
                    <a:lumMod val="10000"/>
                  </a:schemeClr>
                </a:solidFill>
                <a:latin typeface="Times New Roman" panose="02020603050405020304" pitchFamily="18" charset="0"/>
                <a:cs typeface="Times New Roman" panose="02020603050405020304" pitchFamily="18" charset="0"/>
              </a:rPr>
              <a:t>naaşı</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 Etnografya Müzesi’ndeki geçici kabrinden alınarak, Anıtkabir'deki ebedi </a:t>
            </a:r>
            <a:r>
              <a:rPr lang="tr-TR" sz="2100" dirty="0" err="1" smtClean="0">
                <a:solidFill>
                  <a:schemeClr val="bg2">
                    <a:lumMod val="10000"/>
                  </a:schemeClr>
                </a:solidFill>
                <a:latin typeface="Times New Roman" panose="02020603050405020304" pitchFamily="18" charset="0"/>
                <a:cs typeface="Times New Roman" panose="02020603050405020304" pitchFamily="18" charset="0"/>
              </a:rPr>
              <a:t>istirahatgahında</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 toprağa verilmiştir.</a:t>
            </a:r>
            <a:endParaRPr lang="en-US" sz="2100" baseline="30000" dirty="0" smtClean="0">
              <a:solidFill>
                <a:schemeClr val="bg2">
                  <a:lumMod val="10000"/>
                </a:schemeClr>
              </a:solidFill>
              <a:latin typeface="Times New Roman" panose="02020603050405020304" pitchFamily="18" charset="0"/>
              <a:cs typeface="Times New Roman" panose="02020603050405020304" pitchFamily="18" charset="0"/>
            </a:endParaRPr>
          </a:p>
          <a:p>
            <a:pPr algn="just"/>
            <a:endParaRPr lang="tr-TR" sz="2100" dirty="0" smtClean="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148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6" descr="açık hava, bina, fotoğraf, yol içeren bir resim&#10;&#10;Çok yüksek güvenilirlikle oluşturulmuş açıklama">
            <a:extLst>
              <a:ext uri="{FF2B5EF4-FFF2-40B4-BE49-F238E27FC236}">
                <a16:creationId xmlns:a16="http://schemas.microsoft.com/office/drawing/2014/main" id="{82B5B532-CB28-48A3-9906-7D5C4515E663}"/>
              </a:ext>
            </a:extLst>
          </p:cNvPr>
          <p:cNvPicPr>
            <a:picLocks noChangeAspect="1"/>
          </p:cNvPicPr>
          <p:nvPr/>
        </p:nvPicPr>
        <p:blipFill rotWithShape="1">
          <a:blip r:embed="rId2">
            <a:extLst>
              <a:ext uri="{28A0092B-C50C-407E-A947-70E740481C1C}">
                <a14:useLocalDpi xmlns:a14="http://schemas.microsoft.com/office/drawing/2010/main" val="0"/>
              </a:ext>
            </a:extLst>
          </a:blip>
          <a:srcRect t="14165" r="-3" b="14164"/>
          <a:stretch/>
        </p:blipFill>
        <p:spPr>
          <a:xfrm>
            <a:off x="321731" y="321731"/>
            <a:ext cx="5728548" cy="3079194"/>
          </a:xfrm>
          <a:prstGeom prst="rect">
            <a:avLst/>
          </a:prstGeom>
        </p:spPr>
      </p:pic>
      <p:pic>
        <p:nvPicPr>
          <p:cNvPr id="17" name="Resim 16" descr="açık hava, kişi, gök, zemin içeren bir resim&#10;&#10;Çok yüksek güvenilirlikle oluşturulmuş açıklama">
            <a:extLst>
              <a:ext uri="{FF2B5EF4-FFF2-40B4-BE49-F238E27FC236}">
                <a16:creationId xmlns:a16="http://schemas.microsoft.com/office/drawing/2014/main" id="{039E441F-5F67-4A45-96F4-587446A5365A}"/>
              </a:ext>
            </a:extLst>
          </p:cNvPr>
          <p:cNvPicPr>
            <a:picLocks noChangeAspect="1"/>
          </p:cNvPicPr>
          <p:nvPr/>
        </p:nvPicPr>
        <p:blipFill rotWithShape="1">
          <a:blip r:embed="rId3">
            <a:extLst>
              <a:ext uri="{28A0092B-C50C-407E-A947-70E740481C1C}">
                <a14:useLocalDpi xmlns:a14="http://schemas.microsoft.com/office/drawing/2010/main" val="0"/>
              </a:ext>
            </a:extLst>
          </a:blip>
          <a:srcRect t="1696" r="-3" b="12981"/>
          <a:stretch/>
        </p:blipFill>
        <p:spPr>
          <a:xfrm>
            <a:off x="6141719" y="321731"/>
            <a:ext cx="5728547" cy="3079194"/>
          </a:xfrm>
          <a:prstGeom prst="rect">
            <a:avLst/>
          </a:prstGeom>
        </p:spPr>
      </p:pic>
      <p:pic>
        <p:nvPicPr>
          <p:cNvPr id="11" name="Resim 10" descr="açık hava, bina, gök, kişi içeren bir resim&#10;&#10;Çok yüksek güvenilirlikle oluşturulmuş açıklama">
            <a:extLst>
              <a:ext uri="{FF2B5EF4-FFF2-40B4-BE49-F238E27FC236}">
                <a16:creationId xmlns:a16="http://schemas.microsoft.com/office/drawing/2014/main" id="{82B3143F-1007-4D91-BEF4-579FBF8ED941}"/>
              </a:ext>
            </a:extLst>
          </p:cNvPr>
          <p:cNvPicPr>
            <a:picLocks noChangeAspect="1"/>
          </p:cNvPicPr>
          <p:nvPr/>
        </p:nvPicPr>
        <p:blipFill rotWithShape="1">
          <a:blip r:embed="rId4">
            <a:extLst>
              <a:ext uri="{28A0092B-C50C-407E-A947-70E740481C1C}">
                <a14:useLocalDpi xmlns:a14="http://schemas.microsoft.com/office/drawing/2010/main" val="0"/>
              </a:ext>
            </a:extLst>
          </a:blip>
          <a:srcRect t="24210" r="-3" b="8457"/>
          <a:stretch/>
        </p:blipFill>
        <p:spPr>
          <a:xfrm>
            <a:off x="321730" y="3489159"/>
            <a:ext cx="5728548" cy="3047107"/>
          </a:xfrm>
          <a:prstGeom prst="rect">
            <a:avLst/>
          </a:prstGeom>
        </p:spPr>
      </p:pic>
      <p:pic>
        <p:nvPicPr>
          <p:cNvPr id="9" name="Resim 8" descr="yer, iç mekan, duvar, pencere içeren bir resim&#10;&#10;Çok yüksek güvenilirlikle oluşturulmuş açıklama">
            <a:extLst>
              <a:ext uri="{FF2B5EF4-FFF2-40B4-BE49-F238E27FC236}">
                <a16:creationId xmlns:a16="http://schemas.microsoft.com/office/drawing/2014/main" id="{589426E6-8742-4E0D-BFD3-441196AFD578}"/>
              </a:ext>
            </a:extLst>
          </p:cNvPr>
          <p:cNvPicPr>
            <a:picLocks noChangeAspect="1"/>
          </p:cNvPicPr>
          <p:nvPr/>
        </p:nvPicPr>
        <p:blipFill rotWithShape="1">
          <a:blip r:embed="rId5">
            <a:extLst>
              <a:ext uri="{28A0092B-C50C-407E-A947-70E740481C1C}">
                <a14:useLocalDpi xmlns:a14="http://schemas.microsoft.com/office/drawing/2010/main" val="0"/>
              </a:ext>
            </a:extLst>
          </a:blip>
          <a:srcRect t="4083" r="-3" b="13127"/>
          <a:stretch/>
        </p:blipFill>
        <p:spPr>
          <a:xfrm>
            <a:off x="6141718" y="3489159"/>
            <a:ext cx="5728547" cy="3047107"/>
          </a:xfrm>
          <a:prstGeom prst="rect">
            <a:avLst/>
          </a:prstGeom>
        </p:spPr>
      </p:pic>
    </p:spTree>
    <p:extLst>
      <p:ext uri="{BB962C8B-B14F-4D97-AF65-F5344CB8AC3E}">
        <p14:creationId xmlns:p14="http://schemas.microsoft.com/office/powerpoint/2010/main" val="190533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63552" y="905691"/>
            <a:ext cx="4038600" cy="4005943"/>
          </a:xfrm>
        </p:spPr>
      </p:pic>
      <p:sp>
        <p:nvSpPr>
          <p:cNvPr id="4" name="İçerik Yer Tutucusu 3"/>
          <p:cNvSpPr>
            <a:spLocks noGrp="1"/>
          </p:cNvSpPr>
          <p:nvPr>
            <p:ph sz="half" idx="2"/>
          </p:nvPr>
        </p:nvSpPr>
        <p:spPr>
          <a:xfrm>
            <a:off x="6240016" y="836712"/>
            <a:ext cx="4028256" cy="5328592"/>
          </a:xfrm>
        </p:spPr>
        <p:txBody>
          <a:bodyPr>
            <a:normAutofit/>
          </a:bodyPr>
          <a:lstStyle/>
          <a:p>
            <a:pPr algn="just"/>
            <a:r>
              <a:rPr lang="tr-TR" sz="2100" dirty="0" smtClean="0">
                <a:latin typeface="Times New Roman" pitchFamily="18" charset="0"/>
                <a:cs typeface="Times New Roman" pitchFamily="18" charset="0"/>
              </a:rPr>
              <a:t>1938 yılı başlarında, bacaklarında oluşan bir kaşıntıdan yakınarak kaplıcalarda tedavi olacağı düşüncesiyle Yalova’ya gider. </a:t>
            </a:r>
          </a:p>
          <a:p>
            <a:pPr algn="just"/>
            <a:r>
              <a:rPr lang="tr-TR" sz="2100" dirty="0" smtClean="0">
                <a:latin typeface="Times New Roman" pitchFamily="18" charset="0"/>
                <a:cs typeface="Times New Roman" pitchFamily="18" charset="0"/>
              </a:rPr>
              <a:t>Ancak, doktorların muayenesi sonucu karaciğerinin büyümüş ve sertleşmiş olduğu anlaşılır. </a:t>
            </a:r>
          </a:p>
          <a:p>
            <a:pPr algn="just"/>
            <a:r>
              <a:rPr lang="tr-TR" sz="2100" dirty="0" smtClean="0">
                <a:latin typeface="Times New Roman" pitchFamily="18" charset="0"/>
                <a:cs typeface="Times New Roman" pitchFamily="18" charset="0"/>
              </a:rPr>
              <a:t>Kısa süre içinde yerli ve yabancı doktorlar tarafından hastalığına siroz teşhisi konularak, diyetine dikkat etmesi ve dinlenmesi tavsiye edilir. </a:t>
            </a:r>
            <a:endParaRPr lang="tr-TR" sz="2100" dirty="0">
              <a:latin typeface="Times New Roman" pitchFamily="18" charset="0"/>
              <a:cs typeface="Times New Roman" pitchFamily="18" charset="0"/>
            </a:endParaRPr>
          </a:p>
        </p:txBody>
      </p:sp>
    </p:spTree>
    <p:extLst>
      <p:ext uri="{BB962C8B-B14F-4D97-AF65-F5344CB8AC3E}">
        <p14:creationId xmlns:p14="http://schemas.microsoft.com/office/powerpoint/2010/main" val="3581314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93B7470-9911-4AA0-93BC-3E6E9EFB8B14}"/>
              </a:ext>
            </a:extLst>
          </p:cNvPr>
          <p:cNvSpPr>
            <a:spLocks noGrp="1"/>
          </p:cNvSpPr>
          <p:nvPr>
            <p:ph type="title"/>
          </p:nvPr>
        </p:nvSpPr>
        <p:spPr>
          <a:xfrm>
            <a:off x="1368139" y="2398226"/>
            <a:ext cx="3006661" cy="2104273"/>
          </a:xfrm>
          <a:noFill/>
        </p:spPr>
        <p:txBody>
          <a:bodyPr>
            <a:normAutofit/>
          </a:bodyPr>
          <a:lstStyle/>
          <a:p>
            <a:pPr algn="ctr"/>
            <a:r>
              <a:rPr lang="tr-TR" sz="3800" b="1" dirty="0">
                <a:solidFill>
                  <a:srgbClr val="FFFFFF"/>
                </a:solidFill>
              </a:rPr>
              <a:t>Anıtkabir’in  bölümleri</a:t>
            </a:r>
            <a:endParaRPr lang="en-US" sz="3800" b="1" dirty="0">
              <a:solidFill>
                <a:srgbClr val="FFFFFF"/>
              </a:solidFill>
            </a:endParaRPr>
          </a:p>
        </p:txBody>
      </p:sp>
      <p:sp>
        <p:nvSpPr>
          <p:cNvPr id="3" name="İçerik Yer Tutucusu 2">
            <a:extLst>
              <a:ext uri="{FF2B5EF4-FFF2-40B4-BE49-F238E27FC236}">
                <a16:creationId xmlns:a16="http://schemas.microsoft.com/office/drawing/2014/main" id="{5E6B2040-5511-4E4C-8638-F457030B723F}"/>
              </a:ext>
            </a:extLst>
          </p:cNvPr>
          <p:cNvSpPr>
            <a:spLocks noGrp="1"/>
          </p:cNvSpPr>
          <p:nvPr>
            <p:ph idx="1"/>
          </p:nvPr>
        </p:nvSpPr>
        <p:spPr>
          <a:xfrm>
            <a:off x="4829868" y="2074935"/>
            <a:ext cx="6851374" cy="3058100"/>
          </a:xfrm>
        </p:spPr>
        <p:txBody>
          <a:bodyPr numCol="2" anchor="ctr">
            <a:noAutofit/>
          </a:bodyPr>
          <a:lstStyle/>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İstiklal Kulesi</a:t>
            </a: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Hürriyet </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Kulesi</a:t>
            </a:r>
          </a:p>
          <a:p>
            <a:pPr lvl="2" algn="just"/>
            <a:r>
              <a:rPr lang="tr-TR" sz="2100" dirty="0" smtClean="0">
                <a:solidFill>
                  <a:schemeClr val="bg2">
                    <a:lumMod val="10000"/>
                  </a:schemeClr>
                </a:solidFill>
                <a:latin typeface="Times New Roman" panose="02020603050405020304" pitchFamily="18" charset="0"/>
                <a:cs typeface="Times New Roman" panose="02020603050405020304" pitchFamily="18" charset="0"/>
              </a:rPr>
              <a:t>Müdafaa-i Hukuk Kulesi</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lvl="2" algn="just"/>
            <a:r>
              <a:rPr lang="tr-TR" sz="2100" dirty="0" smtClean="0">
                <a:solidFill>
                  <a:schemeClr val="bg2">
                    <a:lumMod val="10000"/>
                  </a:schemeClr>
                </a:solidFill>
                <a:latin typeface="Times New Roman" panose="02020603050405020304" pitchFamily="18" charset="0"/>
                <a:cs typeface="Times New Roman" panose="02020603050405020304" pitchFamily="18" charset="0"/>
              </a:rPr>
              <a:t>Mehmetçik </a:t>
            </a:r>
            <a:r>
              <a:rPr lang="tr-TR" sz="2100" dirty="0">
                <a:solidFill>
                  <a:schemeClr val="bg2">
                    <a:lumMod val="10000"/>
                  </a:schemeClr>
                </a:solidFill>
                <a:latin typeface="Times New Roman" panose="02020603050405020304" pitchFamily="18" charset="0"/>
                <a:cs typeface="Times New Roman" panose="02020603050405020304" pitchFamily="18" charset="0"/>
              </a:rPr>
              <a:t>Kulesi</a:t>
            </a: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Zafer </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Kulesi</a:t>
            </a:r>
            <a:endParaRPr lang="tr-TR" sz="2100" dirty="0">
              <a:solidFill>
                <a:schemeClr val="bg2">
                  <a:lumMod val="10000"/>
                </a:schemeClr>
              </a:solidFill>
              <a:latin typeface="Times New Roman" panose="02020603050405020304" pitchFamily="18" charset="0"/>
              <a:cs typeface="Times New Roman" panose="02020603050405020304" pitchFamily="18" charset="0"/>
            </a:endParaRP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Barış Kulesi</a:t>
            </a: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23 Nisan Kulesi</a:t>
            </a: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Milli Misak Kulesi</a:t>
            </a:r>
          </a:p>
          <a:p>
            <a:pPr lvl="2" algn="just"/>
            <a:r>
              <a:rPr lang="tr-TR" sz="2100" dirty="0">
                <a:solidFill>
                  <a:schemeClr val="bg2">
                    <a:lumMod val="10000"/>
                  </a:schemeClr>
                </a:solidFill>
                <a:latin typeface="Times New Roman" panose="02020603050405020304" pitchFamily="18" charset="0"/>
                <a:cs typeface="Times New Roman" panose="02020603050405020304" pitchFamily="18" charset="0"/>
              </a:rPr>
              <a:t>İnkılap Kulesi</a:t>
            </a:r>
          </a:p>
          <a:p>
            <a:pPr lvl="2" algn="just"/>
            <a:r>
              <a:rPr lang="tr-TR" sz="2100" dirty="0">
                <a:solidFill>
                  <a:schemeClr val="bg2">
                    <a:lumMod val="25000"/>
                  </a:schemeClr>
                </a:solidFill>
                <a:latin typeface="Times New Roman" panose="02020603050405020304" pitchFamily="18" charset="0"/>
                <a:cs typeface="Times New Roman" panose="02020603050405020304" pitchFamily="18" charset="0"/>
              </a:rPr>
              <a:t>Cumhuriyet Kulesi</a:t>
            </a:r>
          </a:p>
        </p:txBody>
      </p:sp>
      <p:sp>
        <p:nvSpPr>
          <p:cNvPr id="6" name="Metin kutusu 5">
            <a:extLst>
              <a:ext uri="{FF2B5EF4-FFF2-40B4-BE49-F238E27FC236}">
                <a16:creationId xmlns:a16="http://schemas.microsoft.com/office/drawing/2014/main" id="{CDAF7EE1-A040-4EF5-B9A9-14ADE2CB8B8C}"/>
              </a:ext>
            </a:extLst>
          </p:cNvPr>
          <p:cNvSpPr txBox="1"/>
          <p:nvPr/>
        </p:nvSpPr>
        <p:spPr>
          <a:xfrm>
            <a:off x="5703484" y="1197897"/>
            <a:ext cx="5686727" cy="738664"/>
          </a:xfrm>
          <a:prstGeom prst="rect">
            <a:avLst/>
          </a:prstGeom>
          <a:noFill/>
        </p:spPr>
        <p:txBody>
          <a:bodyPr wrap="square" rtlCol="0">
            <a:sp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Anıtkabir’in 29 bölümü bulunmaktadır. Bunlardan 10’unu kuleler oluşturmaktadır</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a:t>
            </a:r>
            <a:endParaRPr lang="tr-TR" sz="2100" baseline="30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49" y="1469161"/>
            <a:ext cx="4936630" cy="3315109"/>
          </a:xfrm>
          <a:prstGeom prst="rect">
            <a:avLst/>
          </a:prstGeom>
        </p:spPr>
      </p:pic>
    </p:spTree>
    <p:extLst>
      <p:ext uri="{BB962C8B-B14F-4D97-AF65-F5344CB8AC3E}">
        <p14:creationId xmlns:p14="http://schemas.microsoft.com/office/powerpoint/2010/main" val="142747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766354" y="914400"/>
            <a:ext cx="184731" cy="369332"/>
          </a:xfrm>
          <a:prstGeom prst="rect">
            <a:avLst/>
          </a:prstGeom>
          <a:noFill/>
        </p:spPr>
        <p:txBody>
          <a:bodyPr wrap="none" rtlCol="0">
            <a:spAutoFit/>
          </a:bodyPr>
          <a:lstStyle/>
          <a:p>
            <a:endParaRPr lang="tr-TR" dirty="0"/>
          </a:p>
        </p:txBody>
      </p:sp>
      <p:sp>
        <p:nvSpPr>
          <p:cNvPr id="8" name="Metin kutusu 7"/>
          <p:cNvSpPr txBox="1"/>
          <p:nvPr/>
        </p:nvSpPr>
        <p:spPr>
          <a:xfrm>
            <a:off x="951085" y="718956"/>
            <a:ext cx="6260112" cy="4524315"/>
          </a:xfrm>
          <a:prstGeom prst="rect">
            <a:avLst/>
          </a:prstGeom>
          <a:noFill/>
        </p:spPr>
        <p:txBody>
          <a:bodyPr wrap="none" rtlCol="0">
            <a:spAutoFit/>
          </a:bodyPr>
          <a:lstStyle/>
          <a:p>
            <a:pPr marL="285750" indent="-285750">
              <a:buFont typeface="Arial" panose="020B0604020202020204" pitchFamily="34" charset="0"/>
              <a:buChar char="•"/>
            </a:pPr>
            <a:r>
              <a:rPr lang="tr-TR" dirty="0" smtClean="0"/>
              <a:t>Heykel Grupları</a:t>
            </a:r>
          </a:p>
          <a:p>
            <a:pPr marL="285750" indent="-285750">
              <a:buFont typeface="Arial" panose="020B0604020202020204" pitchFamily="34" charset="0"/>
              <a:buChar char="•"/>
            </a:pPr>
            <a:r>
              <a:rPr lang="tr-TR" dirty="0" smtClean="0"/>
              <a:t>Sakarya Savaşı ve Başkomutanlık Meydan Savaşı Kabartmaları</a:t>
            </a:r>
            <a:r>
              <a:rPr lang="tr-TR"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Anıtkabir Müzesi</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Şeref </a:t>
            </a:r>
            <a:r>
              <a:rPr lang="tr-TR" dirty="0">
                <a:latin typeface="Times New Roman" panose="02020603050405020304" pitchFamily="18" charset="0"/>
                <a:cs typeface="Times New Roman" panose="02020603050405020304" pitchFamily="18" charset="0"/>
              </a:rPr>
              <a:t>Holü (</a:t>
            </a:r>
            <a:r>
              <a:rPr lang="tr-TR" dirty="0" smtClean="0">
                <a:latin typeface="Times New Roman" panose="02020603050405020304" pitchFamily="18" charset="0"/>
                <a:cs typeface="Times New Roman" panose="02020603050405020304" pitchFamily="18" charset="0"/>
              </a:rPr>
              <a:t>Mozole)</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Lahit</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Atatürk’ün </a:t>
            </a:r>
            <a:r>
              <a:rPr lang="tr-TR" dirty="0">
                <a:latin typeface="Times New Roman" panose="02020603050405020304" pitchFamily="18" charset="0"/>
                <a:cs typeface="Times New Roman" panose="02020603050405020304" pitchFamily="18" charset="0"/>
              </a:rPr>
              <a:t>mezar </a:t>
            </a:r>
            <a:r>
              <a:rPr lang="tr-TR" dirty="0" smtClean="0">
                <a:latin typeface="Times New Roman" panose="02020603050405020304" pitchFamily="18" charset="0"/>
                <a:cs typeface="Times New Roman" panose="02020603050405020304" pitchFamily="18" charset="0"/>
              </a:rPr>
              <a:t>odası</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Sanat Galerisi</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Kürsü </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Büyük </a:t>
            </a:r>
            <a:r>
              <a:rPr lang="tr-TR" dirty="0">
                <a:latin typeface="Times New Roman" panose="02020603050405020304" pitchFamily="18" charset="0"/>
                <a:cs typeface="Times New Roman" panose="02020603050405020304" pitchFamily="18" charset="0"/>
              </a:rPr>
              <a:t>Toplantı </a:t>
            </a:r>
            <a:r>
              <a:rPr lang="tr-TR" dirty="0" smtClean="0">
                <a:latin typeface="Times New Roman" panose="02020603050405020304" pitchFamily="18" charset="0"/>
                <a:cs typeface="Times New Roman" panose="02020603050405020304" pitchFamily="18" charset="0"/>
              </a:rPr>
              <a:t>Yeri</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Bayrak Direği</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İnönü’nün Kabri</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Anıtkabir </a:t>
            </a:r>
            <a:r>
              <a:rPr lang="tr-TR" dirty="0">
                <a:latin typeface="Times New Roman" panose="02020603050405020304" pitchFamily="18" charset="0"/>
                <a:cs typeface="Times New Roman" panose="02020603050405020304" pitchFamily="18" charset="0"/>
              </a:rPr>
              <a:t>Müze </a:t>
            </a:r>
            <a:r>
              <a:rPr lang="tr-TR" dirty="0" smtClean="0">
                <a:latin typeface="Times New Roman" panose="02020603050405020304" pitchFamily="18" charset="0"/>
                <a:cs typeface="Times New Roman" panose="02020603050405020304" pitchFamily="18" charset="0"/>
              </a:rPr>
              <a:t>Müdürlüğü</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Dinlenme Salonu</a:t>
            </a:r>
          </a:p>
          <a:p>
            <a:pPr marL="285750" indent="-285750">
              <a:buFont typeface="Arial" panose="020B0604020202020204" pitchFamily="34" charset="0"/>
              <a:buChar char="•"/>
            </a:pPr>
            <a:r>
              <a:rPr lang="tr-TR" dirty="0" smtClean="0">
                <a:latin typeface="Times New Roman" panose="02020603050405020304" pitchFamily="18" charset="0"/>
                <a:cs typeface="Times New Roman" panose="02020603050405020304" pitchFamily="18" charset="0"/>
              </a:rPr>
              <a:t>Yürüyüş </a:t>
            </a:r>
            <a:r>
              <a:rPr lang="tr-TR" dirty="0">
                <a:latin typeface="Times New Roman" panose="02020603050405020304" pitchFamily="18" charset="0"/>
                <a:cs typeface="Times New Roman" panose="02020603050405020304" pitchFamily="18" charset="0"/>
              </a:rPr>
              <a:t>Yolu</a:t>
            </a:r>
            <a:endParaRPr lang="tr-TR" baseline="30000" dirty="0">
              <a:latin typeface="Times New Roman" panose="02020603050405020304" pitchFamily="18" charset="0"/>
              <a:cs typeface="Times New Roman" panose="02020603050405020304" pitchFamily="18" charset="0"/>
            </a:endParaRPr>
          </a:p>
          <a:p>
            <a:endParaRPr lang="tr-TR"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4288224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iç mekan, tablo, yer, duvar içeren bir resim&#10;&#10;Çok yüksek güvenilirlikle oluşturulmuş açıklama">
            <a:extLst>
              <a:ext uri="{FF2B5EF4-FFF2-40B4-BE49-F238E27FC236}">
                <a16:creationId xmlns:a16="http://schemas.microsoft.com/office/drawing/2014/main" id="{41555D74-032A-49D2-97A3-E2A489FC2A57}"/>
              </a:ext>
            </a:extLst>
          </p:cNvPr>
          <p:cNvPicPr>
            <a:picLocks noChangeAspect="1"/>
          </p:cNvPicPr>
          <p:nvPr/>
        </p:nvPicPr>
        <p:blipFill rotWithShape="1">
          <a:blip r:embed="rId2">
            <a:extLst>
              <a:ext uri="{28A0092B-C50C-407E-A947-70E740481C1C}">
                <a14:useLocalDpi xmlns:a14="http://schemas.microsoft.com/office/drawing/2010/main" val="0"/>
              </a:ext>
            </a:extLst>
          </a:blip>
          <a:srcRect l="2872" r="10171" b="2"/>
          <a:stretch/>
        </p:blipFill>
        <p:spPr>
          <a:xfrm>
            <a:off x="209782" y="243563"/>
            <a:ext cx="6149009" cy="6370874"/>
          </a:xfrm>
          <a:prstGeom prst="rect">
            <a:avLst/>
          </a:prstGeom>
          <a:ln>
            <a:noFill/>
          </a:ln>
          <a:effectLst>
            <a:outerShdw blurRad="292100" dist="139700" dir="2700000" algn="tl" rotWithShape="0">
              <a:srgbClr val="333333">
                <a:alpha val="65000"/>
              </a:srgbClr>
            </a:outerShdw>
          </a:effectLst>
        </p:spPr>
      </p:pic>
      <p:sp>
        <p:nvSpPr>
          <p:cNvPr id="3" name="İçerik Yer Tutucusu 2">
            <a:extLst>
              <a:ext uri="{FF2B5EF4-FFF2-40B4-BE49-F238E27FC236}">
                <a16:creationId xmlns:a16="http://schemas.microsoft.com/office/drawing/2014/main" id="{25C66BD2-1C5D-4C1A-AB57-C5A89AACED5B}"/>
              </a:ext>
            </a:extLst>
          </p:cNvPr>
          <p:cNvSpPr>
            <a:spLocks noGrp="1"/>
          </p:cNvSpPr>
          <p:nvPr>
            <p:ph idx="1"/>
          </p:nvPr>
        </p:nvSpPr>
        <p:spPr>
          <a:xfrm>
            <a:off x="6599583" y="1874635"/>
            <a:ext cx="5592417" cy="2917732"/>
          </a:xfrm>
        </p:spPr>
        <p:txBody>
          <a:bodyPr>
            <a:normAutofit/>
          </a:bodyPr>
          <a:lstStyle/>
          <a:p>
            <a:pPr algn="just"/>
            <a:r>
              <a:rPr lang="tr-TR" sz="2100" dirty="0">
                <a:solidFill>
                  <a:schemeClr val="bg2">
                    <a:lumMod val="10000"/>
                  </a:schemeClr>
                </a:solidFill>
                <a:latin typeface="Times New Roman" panose="02020603050405020304" pitchFamily="18" charset="0"/>
                <a:cs typeface="Times New Roman" panose="02020603050405020304" pitchFamily="18" charset="0"/>
              </a:rPr>
              <a:t>Atatürk’ün mezarı, Şeref Holü adı verilen mozole bölümünün altında bulunmaktadır. Atatürk doğrudan doğruya toprağa kazılmış sade bir mezarda yatmaktadır. Atatürk’ün ebedi istiratgahı sekizgen biçimde inşa </a:t>
            </a:r>
            <a:r>
              <a:rPr lang="tr-TR" sz="2100" dirty="0" smtClean="0">
                <a:solidFill>
                  <a:schemeClr val="bg2">
                    <a:lumMod val="10000"/>
                  </a:schemeClr>
                </a:solidFill>
                <a:latin typeface="Times New Roman" panose="02020603050405020304" pitchFamily="18" charset="0"/>
                <a:cs typeface="Times New Roman" panose="02020603050405020304" pitchFamily="18" charset="0"/>
              </a:rPr>
              <a:t>edilmiştir.</a:t>
            </a:r>
            <a:endParaRPr lang="tr-TR" sz="2100" baseline="30000" dirty="0">
              <a:solidFill>
                <a:schemeClr val="bg2">
                  <a:lumMod val="10000"/>
                </a:schemeClr>
              </a:solidFill>
              <a:latin typeface="Times New Roman" panose="02020603050405020304" pitchFamily="18" charset="0"/>
              <a:cs typeface="Times New Roman" panose="02020603050405020304" pitchFamily="18" charset="0"/>
            </a:endParaRPr>
          </a:p>
          <a:p>
            <a:pPr marL="0" indent="0" algn="just">
              <a:buNone/>
            </a:pPr>
            <a:endParaRPr lang="en-US" sz="21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38D80177-D563-487A-AC23-7B1B4C8DFBD0}"/>
              </a:ext>
            </a:extLst>
          </p:cNvPr>
          <p:cNvSpPr txBox="1"/>
          <p:nvPr/>
        </p:nvSpPr>
        <p:spPr>
          <a:xfrm>
            <a:off x="206387" y="5825365"/>
            <a:ext cx="3681457" cy="646331"/>
          </a:xfrm>
          <a:prstGeom prst="rect">
            <a:avLst/>
          </a:prstGeom>
          <a:noFill/>
        </p:spPr>
        <p:txBody>
          <a:bodyPr wrap="none" rtlCol="0">
            <a:spAutoFit/>
          </a:bodyPr>
          <a:lstStyle/>
          <a:p>
            <a:r>
              <a:rPr lang="tr-TR" b="1" dirty="0">
                <a:solidFill>
                  <a:schemeClr val="bg1"/>
                </a:solidFill>
                <a:latin typeface="Times New Roman" panose="02020603050405020304" pitchFamily="18" charset="0"/>
                <a:cs typeface="Times New Roman" panose="02020603050405020304" pitchFamily="18" charset="0"/>
              </a:rPr>
              <a:t>Atatürk’ün Şeref Holü bölümünün </a:t>
            </a:r>
          </a:p>
          <a:p>
            <a:r>
              <a:rPr lang="tr-TR" b="1" dirty="0">
                <a:solidFill>
                  <a:schemeClr val="bg1"/>
                </a:solidFill>
                <a:latin typeface="Times New Roman" panose="02020603050405020304" pitchFamily="18" charset="0"/>
                <a:cs typeface="Times New Roman" panose="02020603050405020304" pitchFamily="18" charset="0"/>
              </a:rPr>
              <a:t>altında yer alan mezar odası</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140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Resim 6" descr="iç mekan, oturma içeren bir resim&#10;&#10;Yüksek güvenilirlikle oluşturulmuş açıklama">
            <a:extLst>
              <a:ext uri="{FF2B5EF4-FFF2-40B4-BE49-F238E27FC236}">
                <a16:creationId xmlns:a16="http://schemas.microsoft.com/office/drawing/2014/main" id="{CEC92432-E57C-421F-83AF-17D9D896CF25}"/>
              </a:ext>
            </a:extLst>
          </p:cNvPr>
          <p:cNvPicPr>
            <a:picLocks noChangeAspect="1"/>
          </p:cNvPicPr>
          <p:nvPr/>
        </p:nvPicPr>
        <p:blipFill rotWithShape="1">
          <a:blip r:embed="rId2">
            <a:extLst>
              <a:ext uri="{28A0092B-C50C-407E-A947-70E740481C1C}">
                <a14:useLocalDpi xmlns:a14="http://schemas.microsoft.com/office/drawing/2010/main" val="0"/>
              </a:ext>
            </a:extLst>
          </a:blip>
          <a:srcRect l="11560" r="25681" b="-1"/>
          <a:stretch/>
        </p:blipFill>
        <p:spPr>
          <a:xfrm>
            <a:off x="0" y="181888"/>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3" name="İçerik Yer Tutucusu 2">
            <a:extLst>
              <a:ext uri="{FF2B5EF4-FFF2-40B4-BE49-F238E27FC236}">
                <a16:creationId xmlns:a16="http://schemas.microsoft.com/office/drawing/2014/main" id="{3BF82E63-6B06-4F51-A81A-450532EBF49D}"/>
              </a:ext>
            </a:extLst>
          </p:cNvPr>
          <p:cNvSpPr>
            <a:spLocks noGrp="1"/>
          </p:cNvSpPr>
          <p:nvPr>
            <p:ph idx="1"/>
          </p:nvPr>
        </p:nvSpPr>
        <p:spPr>
          <a:xfrm>
            <a:off x="6355657" y="1206298"/>
            <a:ext cx="5503268" cy="3895789"/>
          </a:xfrm>
        </p:spPr>
        <p:txBody>
          <a:bodyPr anchor="t">
            <a:normAutofit/>
          </a:bodyPr>
          <a:lstStyle/>
          <a:p>
            <a:pPr algn="just"/>
            <a:r>
              <a:rPr lang="tr-TR" sz="2100" dirty="0">
                <a:solidFill>
                  <a:srgbClr val="000000"/>
                </a:solidFill>
                <a:latin typeface="Times New Roman" panose="02020603050405020304" pitchFamily="18" charset="0"/>
                <a:cs typeface="Times New Roman" panose="02020603050405020304" pitchFamily="18" charset="0"/>
              </a:rPr>
              <a:t>Atatürk’ün doğumunun 100. yılında 67 ilimizden gelen öğrencilerin sundukları vatan toprakları, kabrin çevresindeki vazolara konmuştur. Bir başka vazoda da, Kıbrıs toprağı bulunmaktadır. </a:t>
            </a:r>
          </a:p>
          <a:p>
            <a:pPr algn="just"/>
            <a:r>
              <a:rPr lang="tr-TR" sz="2100" dirty="0">
                <a:solidFill>
                  <a:srgbClr val="000000"/>
                </a:solidFill>
                <a:latin typeface="Times New Roman" panose="02020603050405020304" pitchFamily="18" charset="0"/>
                <a:cs typeface="Times New Roman" panose="02020603050405020304" pitchFamily="18" charset="0"/>
              </a:rPr>
              <a:t>Ayrıca 1937 yılında Atatürk’ü Nobel Barış Ödülü’ne aday gösteren Yunanistan Başkanı Venizelos’un mezarından 1983 yılında Yunan gazetecilerin getirdikleri toprak da bir plaketle birlikte burada </a:t>
            </a:r>
            <a:r>
              <a:rPr lang="tr-TR" sz="2100" dirty="0" smtClean="0">
                <a:solidFill>
                  <a:srgbClr val="000000"/>
                </a:solidFill>
                <a:latin typeface="Times New Roman" panose="02020603050405020304" pitchFamily="18" charset="0"/>
                <a:cs typeface="Times New Roman" panose="02020603050405020304" pitchFamily="18" charset="0"/>
              </a:rPr>
              <a:t>durmaktadır.</a:t>
            </a:r>
            <a:endParaRPr lang="tr-TR" sz="2100" baseline="30000" dirty="0">
              <a:solidFill>
                <a:srgbClr val="000000"/>
              </a:solidFill>
              <a:latin typeface="Times New Roman" panose="02020603050405020304" pitchFamily="18" charset="0"/>
              <a:cs typeface="Times New Roman" panose="02020603050405020304" pitchFamily="18" charset="0"/>
            </a:endParaRPr>
          </a:p>
          <a:p>
            <a:pPr algn="just"/>
            <a:endParaRPr lang="en-US" sz="2100" dirty="0">
              <a:solidFill>
                <a:srgbClr val="000000"/>
              </a:solidFill>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DA0A8B16-DB59-48A8-B025-098D42A3C3C5}"/>
              </a:ext>
            </a:extLst>
          </p:cNvPr>
          <p:cNvSpPr txBox="1"/>
          <p:nvPr/>
        </p:nvSpPr>
        <p:spPr>
          <a:xfrm>
            <a:off x="0" y="5809015"/>
            <a:ext cx="4038194" cy="646331"/>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Atatürk’ün kabrinin çevresindeki vazolar ve vatan toprakları</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885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766354" y="2699657"/>
            <a:ext cx="10970029" cy="826918"/>
          </a:xfrm>
        </p:spPr>
        <p:txBody>
          <a:bodyPr>
            <a:normAutofit/>
          </a:bodyPr>
          <a:lstStyle/>
          <a:p>
            <a:r>
              <a:rPr lang="tr-TR" sz="3200" b="1" dirty="0" smtClean="0">
                <a:latin typeface="Times New Roman" panose="02020603050405020304" pitchFamily="18" charset="0"/>
                <a:cs typeface="Times New Roman" panose="02020603050405020304" pitchFamily="18" charset="0"/>
              </a:rPr>
              <a:t>ATATÜRK’ÜN MADDİ MİRASI</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41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46314" y="763180"/>
            <a:ext cx="6328954" cy="4351338"/>
          </a:xfrm>
        </p:spPr>
        <p:txBody>
          <a:bodyPr>
            <a:normAutofit/>
          </a:bodyPr>
          <a:lstStyle/>
          <a:p>
            <a:pPr algn="just"/>
            <a:r>
              <a:rPr lang="tr-TR" sz="2100" dirty="0" smtClean="0">
                <a:latin typeface="Times New Roman" panose="02020603050405020304" pitchFamily="18" charset="0"/>
                <a:cs typeface="Times New Roman" panose="02020603050405020304" pitchFamily="18" charset="0"/>
              </a:rPr>
              <a:t>Atatürk </a:t>
            </a:r>
            <a:r>
              <a:rPr lang="tr-TR" sz="2100" dirty="0" smtClean="0">
                <a:latin typeface="Times New Roman" panose="02020603050405020304" pitchFamily="18" charset="0"/>
                <a:cs typeface="Times New Roman" panose="02020603050405020304" pitchFamily="18" charset="0"/>
              </a:rPr>
              <a:t>zengin bir insan değildi.</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Yurt </a:t>
            </a:r>
            <a:r>
              <a:rPr lang="tr-TR" sz="2100" dirty="0" smtClean="0">
                <a:latin typeface="Times New Roman" panose="02020603050405020304" pitchFamily="18" charset="0"/>
                <a:cs typeface="Times New Roman" panose="02020603050405020304" pitchFamily="18" charset="0"/>
              </a:rPr>
              <a:t>gezilerinden gelen çiftliklerle çeşitli illerde Atatürk Çiftlikleri oluşmuştur.</a:t>
            </a:r>
          </a:p>
          <a:p>
            <a:pPr algn="just"/>
            <a:r>
              <a:rPr lang="tr-TR" sz="2100" dirty="0" smtClean="0">
                <a:latin typeface="Times New Roman" panose="02020603050405020304" pitchFamily="18" charset="0"/>
                <a:cs typeface="Times New Roman" panose="02020603050405020304" pitchFamily="18" charset="0"/>
              </a:rPr>
              <a:t>"Mal </a:t>
            </a:r>
            <a:r>
              <a:rPr lang="tr-TR" sz="2100" dirty="0" smtClean="0">
                <a:latin typeface="Times New Roman" panose="02020603050405020304" pitchFamily="18" charset="0"/>
                <a:cs typeface="Times New Roman" panose="02020603050405020304" pitchFamily="18" charset="0"/>
              </a:rPr>
              <a:t>ve mülk bana ağırlık veriyor. Bunları soylu milletime geri vermekle büyük ferahlık duyuyorum. Zenginlikten ne çıkar; insanın serveti, kendi manev</a:t>
            </a:r>
            <a:r>
              <a:rPr lang="tr-TR" sz="2100" dirty="0">
                <a:latin typeface="Times New Roman" panose="02020603050405020304" pitchFamily="18" charset="0"/>
                <a:cs typeface="Times New Roman" panose="02020603050405020304" pitchFamily="18" charset="0"/>
              </a:rPr>
              <a:t>i</a:t>
            </a:r>
            <a:r>
              <a:rPr lang="tr-TR" sz="2100" dirty="0" smtClean="0">
                <a:latin typeface="Times New Roman" panose="02020603050405020304" pitchFamily="18" charset="0"/>
                <a:cs typeface="Times New Roman" panose="02020603050405020304" pitchFamily="18" charset="0"/>
              </a:rPr>
              <a:t> şahsında </a:t>
            </a:r>
            <a:r>
              <a:rPr lang="tr-TR" sz="2100" dirty="0" smtClean="0">
                <a:latin typeface="Times New Roman" panose="02020603050405020304" pitchFamily="18" charset="0"/>
                <a:cs typeface="Times New Roman" panose="02020603050405020304" pitchFamily="18" charset="0"/>
              </a:rPr>
              <a:t>olmalıdır". </a:t>
            </a:r>
            <a:r>
              <a:rPr lang="tr-TR" sz="2100" dirty="0" smtClean="0">
                <a:latin typeface="Times New Roman" panose="02020603050405020304" pitchFamily="18" charset="0"/>
                <a:cs typeface="Times New Roman" panose="02020603050405020304" pitchFamily="18" charset="0"/>
              </a:rPr>
              <a:t>(</a:t>
            </a:r>
            <a:r>
              <a:rPr lang="tr-TR" sz="2100" i="1" dirty="0" smtClean="0">
                <a:latin typeface="Times New Roman" panose="02020603050405020304" pitchFamily="18" charset="0"/>
                <a:cs typeface="Times New Roman" panose="02020603050405020304" pitchFamily="18" charset="0"/>
              </a:rPr>
              <a:t>Erol Mütercimler, Fikrimizin Rehberi Gazi Mustafa Kemal, İstanbul, 2008, s.1156.)</a:t>
            </a:r>
          </a:p>
          <a:p>
            <a:pPr algn="just"/>
            <a:r>
              <a:rPr lang="tr-TR" sz="2100" dirty="0" smtClean="0">
                <a:latin typeface="Times New Roman" panose="02020603050405020304" pitchFamily="18" charset="0"/>
                <a:cs typeface="Times New Roman" panose="02020603050405020304" pitchFamily="18" charset="0"/>
              </a:rPr>
              <a:t>2 </a:t>
            </a:r>
            <a:r>
              <a:rPr lang="tr-TR" sz="2100" dirty="0" smtClean="0">
                <a:latin typeface="Times New Roman" panose="02020603050405020304" pitchFamily="18" charset="0"/>
                <a:cs typeface="Times New Roman" panose="02020603050405020304" pitchFamily="18" charset="0"/>
              </a:rPr>
              <a:t>Şubat 1937 Bursa Belediyesi’ne ilk bağışını yapmıştır.</a:t>
            </a:r>
          </a:p>
          <a:p>
            <a:pPr algn="just"/>
            <a:r>
              <a:rPr lang="tr-TR" sz="2100" dirty="0" smtClean="0">
                <a:latin typeface="Times New Roman" panose="02020603050405020304" pitchFamily="18" charset="0"/>
                <a:cs typeface="Times New Roman" panose="02020603050405020304" pitchFamily="18" charset="0"/>
              </a:rPr>
              <a:t>11 </a:t>
            </a:r>
            <a:r>
              <a:rPr lang="tr-TR" sz="2100" dirty="0" smtClean="0">
                <a:latin typeface="Times New Roman" panose="02020603050405020304" pitchFamily="18" charset="0"/>
                <a:cs typeface="Times New Roman" panose="02020603050405020304" pitchFamily="18" charset="0"/>
              </a:rPr>
              <a:t>Haziran 1937’de Trabzon’dan Başbakanlığı arayıp sahip olduğu tüm çiftlikleri hazineye bağışlamıştır</a:t>
            </a:r>
            <a:r>
              <a:rPr lang="tr-TR" sz="2100" dirty="0" smtClean="0">
                <a:latin typeface="Times New Roman" panose="02020603050405020304" pitchFamily="18" charset="0"/>
                <a:cs typeface="Times New Roman" panose="02020603050405020304" pitchFamily="18" charset="0"/>
              </a:rPr>
              <a:t>.</a:t>
            </a:r>
            <a:endParaRPr lang="tr-TR" sz="2100" dirty="0" smtClean="0">
              <a:latin typeface="Times New Roman" panose="02020603050405020304" pitchFamily="18" charset="0"/>
              <a:cs typeface="Times New Roman" panose="02020603050405020304" pitchFamily="18" charset="0"/>
            </a:endParaRPr>
          </a:p>
        </p:txBody>
      </p:sp>
      <p:pic>
        <p:nvPicPr>
          <p:cNvPr id="2050" name="Picture 2" descr="atatÃ¼rk'Ã¼n Ã§iftlikler ile ilgili gÃ¶rsel sonuc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2170" y="1320760"/>
            <a:ext cx="3477053" cy="336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43603"/>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66057" y="818122"/>
            <a:ext cx="10058400" cy="4638193"/>
          </a:xfrm>
        </p:spPr>
        <p:txBody>
          <a:bodyPr>
            <a:normAutofit/>
          </a:bodyPr>
          <a:lstStyle/>
          <a:p>
            <a:pPr algn="just"/>
            <a:r>
              <a:rPr lang="tr-TR" sz="2100" dirty="0" smtClean="0">
                <a:latin typeface="Times New Roman" panose="02020603050405020304" pitchFamily="18" charset="0"/>
                <a:cs typeface="Times New Roman" panose="02020603050405020304" pitchFamily="18" charset="0"/>
              </a:rPr>
              <a:t>Medeni </a:t>
            </a:r>
            <a:r>
              <a:rPr lang="tr-TR" sz="2100" dirty="0">
                <a:latin typeface="Times New Roman" panose="02020603050405020304" pitchFamily="18" charset="0"/>
                <a:cs typeface="Times New Roman" panose="02020603050405020304" pitchFamily="18" charset="0"/>
              </a:rPr>
              <a:t>Kanunun 452. maddesi olan </a:t>
            </a:r>
            <a:r>
              <a:rPr lang="tr-TR" sz="2100" dirty="0" smtClean="0">
                <a:latin typeface="Times New Roman" panose="02020603050405020304" pitchFamily="18" charset="0"/>
                <a:cs typeface="Times New Roman" panose="02020603050405020304" pitchFamily="18" charset="0"/>
              </a:rPr>
              <a:t>"mahfuz hisse" hükmüne göre Atatürk’e ait mal varlığının dörtte birinin Makbule Hanım’a verilmesi gerekecektir.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Atatürk’ün </a:t>
            </a:r>
            <a:r>
              <a:rPr lang="tr-TR" sz="2100" dirty="0" smtClean="0">
                <a:latin typeface="Times New Roman" panose="02020603050405020304" pitchFamily="18" charset="0"/>
                <a:cs typeface="Times New Roman" panose="02020603050405020304" pitchFamily="18" charset="0"/>
              </a:rPr>
              <a:t>mirasını düzenleyen 2307 sayılı özel kanun, 12 haziran 1933.</a:t>
            </a:r>
          </a:p>
          <a:p>
            <a:pPr algn="just"/>
            <a:r>
              <a:rPr lang="tr-TR" sz="2100" dirty="0" smtClean="0">
                <a:latin typeface="Times New Roman" panose="02020603050405020304" pitchFamily="18" charset="0"/>
                <a:cs typeface="Times New Roman" panose="02020603050405020304" pitchFamily="18" charset="0"/>
              </a:rPr>
              <a:t>Madde 1- Gazi Mustafa Kemal Hazretlerinin kanunu medeninin 452. maddesi dairesindeki tasarrufları, mahfuz hisseler hakkındaki hükümden müstesna olup, bütün mallarında muteberdir.</a:t>
            </a:r>
          </a:p>
          <a:p>
            <a:pPr algn="just"/>
            <a:r>
              <a:rPr lang="tr-TR" sz="2100" dirty="0" smtClean="0">
                <a:latin typeface="Times New Roman" panose="02020603050405020304" pitchFamily="18" charset="0"/>
                <a:cs typeface="Times New Roman" panose="02020603050405020304" pitchFamily="18" charset="0"/>
              </a:rPr>
              <a:t>Madde 2- Bu kanun neşri tarihinden muteberdir.</a:t>
            </a:r>
          </a:p>
          <a:p>
            <a:pPr algn="just"/>
            <a:r>
              <a:rPr lang="tr-TR" sz="2100" dirty="0" smtClean="0">
                <a:latin typeface="Times New Roman" panose="02020603050405020304" pitchFamily="18" charset="0"/>
                <a:cs typeface="Times New Roman" panose="02020603050405020304" pitchFamily="18" charset="0"/>
              </a:rPr>
              <a:t>Madde 3- Bu kanun hükümlerini icraya, İcra Vekilleri Heyeti memurdur.</a:t>
            </a:r>
          </a:p>
          <a:p>
            <a:pPr algn="just"/>
            <a:r>
              <a:rPr lang="tr-TR" sz="2100" dirty="0" smtClean="0">
                <a:latin typeface="Times New Roman" panose="02020603050405020304" pitchFamily="18" charset="0"/>
                <a:cs typeface="Times New Roman" panose="02020603050405020304" pitchFamily="18" charset="0"/>
              </a:rPr>
              <a:t>Atatürk’ün </a:t>
            </a:r>
            <a:r>
              <a:rPr lang="tr-TR" sz="2100" dirty="0" smtClean="0">
                <a:latin typeface="Times New Roman" panose="02020603050405020304" pitchFamily="18" charset="0"/>
                <a:cs typeface="Times New Roman" panose="02020603050405020304" pitchFamily="18" charset="0"/>
              </a:rPr>
              <a:t>mal varlığının ikiye bölünmesi: </a:t>
            </a:r>
          </a:p>
          <a:p>
            <a:pPr algn="just"/>
            <a:r>
              <a:rPr lang="tr-TR" sz="2100" dirty="0" smtClean="0">
                <a:latin typeface="Times New Roman" panose="02020603050405020304" pitchFamily="18" charset="0"/>
                <a:cs typeface="Times New Roman" panose="02020603050405020304" pitchFamily="18" charset="0"/>
              </a:rPr>
              <a:t>1- Hayatta kaldığı sürece içinde üzerinde kalması gerekenler: Para, hisse senetleri ve Çankaya’daki </a:t>
            </a:r>
            <a:r>
              <a:rPr lang="tr-TR" sz="2100" dirty="0" smtClean="0">
                <a:latin typeface="Times New Roman" panose="02020603050405020304" pitchFamily="18" charset="0"/>
                <a:cs typeface="Times New Roman" panose="02020603050405020304" pitchFamily="18" charset="0"/>
              </a:rPr>
              <a:t>köşk ile eşyaları gibi</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2- Çankaya dışındaki emlaki ve evleri belediyeye ve gerekli kurumlara verilmesi</a:t>
            </a:r>
            <a:r>
              <a:rPr lang="tr-TR" sz="2100" dirty="0" smtClean="0">
                <a:latin typeface="Times New Roman" panose="02020603050405020304" pitchFamily="18" charset="0"/>
                <a:cs typeface="Times New Roman" panose="02020603050405020304" pitchFamily="18" charset="0"/>
              </a:rPr>
              <a:t>.</a:t>
            </a:r>
            <a:endParaRPr lang="tr-TR"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667857"/>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96400" y="19451"/>
            <a:ext cx="10058400" cy="1609344"/>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Atatürk’ün Vasiyetnamesi</a:t>
            </a:r>
            <a:endParaRPr lang="en-US" sz="21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696400" y="1227425"/>
            <a:ext cx="7437406" cy="4938243"/>
          </a:xfrm>
        </p:spPr>
        <p:txBody>
          <a:bodyPr>
            <a:noAutofit/>
          </a:bodyPr>
          <a:lstStyle/>
          <a:p>
            <a:pPr algn="just"/>
            <a:r>
              <a:rPr lang="tr-TR" sz="2100" dirty="0" smtClean="0">
                <a:latin typeface="Times New Roman" panose="02020603050405020304" pitchFamily="18" charset="0"/>
                <a:cs typeface="Times New Roman" panose="02020603050405020304" pitchFamily="18" charset="0"/>
              </a:rPr>
              <a:t>"Malik </a:t>
            </a:r>
            <a:r>
              <a:rPr lang="tr-TR" sz="2100" dirty="0" smtClean="0">
                <a:latin typeface="Times New Roman" panose="02020603050405020304" pitchFamily="18" charset="0"/>
                <a:cs typeface="Times New Roman" panose="02020603050405020304" pitchFamily="18" charset="0"/>
              </a:rPr>
              <a:t>olduğum bütün nukut (nakit para) ve hisse senetleri ile Çankaya’daki bütün menkul ve gayrimenkul emvalimi, Halk Partisi’ne atideki şartlarla terk ve vasiyet ediyorum:</a:t>
            </a:r>
          </a:p>
          <a:p>
            <a:pPr algn="just"/>
            <a:r>
              <a:rPr lang="tr-TR" sz="2100" dirty="0" smtClean="0">
                <a:latin typeface="Times New Roman" panose="02020603050405020304" pitchFamily="18" charset="0"/>
                <a:cs typeface="Times New Roman" panose="02020603050405020304" pitchFamily="18" charset="0"/>
              </a:rPr>
              <a:t>1- Nukut ve hisse senetler şimdiki gibi İş Bankası tarafından nemalandırılacaktır.</a:t>
            </a:r>
          </a:p>
          <a:p>
            <a:pPr algn="just"/>
            <a:r>
              <a:rPr lang="tr-TR" sz="2100" dirty="0" smtClean="0">
                <a:latin typeface="Times New Roman" panose="02020603050405020304" pitchFamily="18" charset="0"/>
                <a:cs typeface="Times New Roman" panose="02020603050405020304" pitchFamily="18" charset="0"/>
              </a:rPr>
              <a:t>2- Her seneki nemadan ban nispetleri şerefi mahfuz kaldıkça, yaşadıkları müddetçe, Makbule’ye ayda 1000; Afet’e 800, Sabiha Gökçen’e 600, Ülkü’ye 200 lira ve Rukiye ile Nebile’ye şimdiki 100’er lira verilecektir.</a:t>
            </a:r>
          </a:p>
          <a:p>
            <a:pPr algn="just"/>
            <a:r>
              <a:rPr lang="tr-TR" sz="2100" dirty="0" smtClean="0">
                <a:latin typeface="Times New Roman" panose="02020603050405020304" pitchFamily="18" charset="0"/>
                <a:cs typeface="Times New Roman" panose="02020603050405020304" pitchFamily="18" charset="0"/>
              </a:rPr>
              <a:t>3- Sabiha Gökçen’e bir ev de alınabilecek para verilecektir.</a:t>
            </a:r>
          </a:p>
          <a:p>
            <a:pPr algn="just"/>
            <a:r>
              <a:rPr lang="tr-TR" sz="2100" dirty="0" smtClean="0">
                <a:latin typeface="Times New Roman" panose="02020603050405020304" pitchFamily="18" charset="0"/>
                <a:cs typeface="Times New Roman" panose="02020603050405020304" pitchFamily="18" charset="0"/>
              </a:rPr>
              <a:t>4- Makbule’nin yaşadığı müddetçe Çankaya’da oturduğu ev de emrinde kalacaktır.</a:t>
            </a:r>
          </a:p>
          <a:p>
            <a:pPr algn="just"/>
            <a:r>
              <a:rPr lang="tr-TR" sz="2100" dirty="0" smtClean="0">
                <a:latin typeface="Times New Roman" panose="02020603050405020304" pitchFamily="18" charset="0"/>
                <a:cs typeface="Times New Roman" panose="02020603050405020304" pitchFamily="18" charset="0"/>
              </a:rPr>
              <a:t>5-İsmet İnönü’nün çocuklarına yüksek tahsillerini ikmal için muhtaç olacakları yardım yapılacaktır.</a:t>
            </a:r>
          </a:p>
          <a:p>
            <a:pPr algn="just"/>
            <a:r>
              <a:rPr lang="tr-TR" sz="2100" dirty="0" smtClean="0">
                <a:latin typeface="Times New Roman" panose="02020603050405020304" pitchFamily="18" charset="0"/>
                <a:cs typeface="Times New Roman" panose="02020603050405020304" pitchFamily="18" charset="0"/>
              </a:rPr>
              <a:t>6- Her sene nemadan mütebaki miktar yarı yarıya Türk Tarih ve Dil Kurumlarına tahsis </a:t>
            </a:r>
            <a:r>
              <a:rPr lang="tr-TR" sz="2100" dirty="0" smtClean="0">
                <a:latin typeface="Times New Roman" panose="02020603050405020304" pitchFamily="18" charset="0"/>
                <a:cs typeface="Times New Roman" panose="02020603050405020304" pitchFamily="18" charset="0"/>
              </a:rPr>
              <a:t>edilecektir".</a:t>
            </a:r>
            <a:endParaRPr lang="tr-TR" sz="2100" dirty="0" smtClean="0">
              <a:latin typeface="Times New Roman" panose="02020603050405020304" pitchFamily="18" charset="0"/>
              <a:cs typeface="Times New Roman" panose="02020603050405020304" pitchFamily="18" charset="0"/>
            </a:endParaRPr>
          </a:p>
        </p:txBody>
      </p:sp>
      <p:pic>
        <p:nvPicPr>
          <p:cNvPr id="1026" name="Picture 2" descr="ATATÃRK'ÃN VASÄ°YETNAMESÄ° ile ilgili gÃ¶rsel sonuc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2244" y="1227425"/>
            <a:ext cx="3196281" cy="506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62795"/>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508364" y="2647405"/>
            <a:ext cx="10789920" cy="961644"/>
          </a:xfrm>
        </p:spPr>
        <p:txBody>
          <a:bodyPr>
            <a:normAutofit/>
          </a:bodyPr>
          <a:lstStyle/>
          <a:p>
            <a:r>
              <a:rPr lang="tr-TR" sz="3200" b="1" dirty="0" smtClean="0">
                <a:latin typeface="Times New Roman" panose="02020603050405020304" pitchFamily="18" charset="0"/>
                <a:cs typeface="Times New Roman" panose="02020603050405020304" pitchFamily="18" charset="0"/>
              </a:rPr>
              <a:t>ATATÜRK’ÜN MANEVİ MİRASI: ATATÜRK İLKELERİ</a:t>
            </a:r>
            <a:endParaRPr lang="tr-T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6797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51547" y="395304"/>
            <a:ext cx="3788229" cy="580055"/>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Cumhuriyetçilik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751547" y="975359"/>
            <a:ext cx="9718333" cy="5233851"/>
          </a:xfrm>
        </p:spPr>
        <p:txBody>
          <a:bodyPr>
            <a:noAutofit/>
          </a:bodyPr>
          <a:lstStyle/>
          <a:p>
            <a:pPr algn="just"/>
            <a:r>
              <a:rPr lang="tr-TR" sz="2100" dirty="0" smtClean="0">
                <a:latin typeface="Times New Roman" panose="02020603050405020304" pitchFamily="18" charset="0"/>
                <a:cs typeface="Times New Roman" panose="02020603050405020304" pitchFamily="18" charset="0"/>
              </a:rPr>
              <a:t>Cumhur (</a:t>
            </a:r>
            <a:r>
              <a:rPr lang="tr-TR" sz="2100" dirty="0" err="1" smtClean="0">
                <a:latin typeface="Times New Roman" panose="02020603050405020304" pitchFamily="18" charset="0"/>
                <a:cs typeface="Times New Roman" panose="02020603050405020304" pitchFamily="18" charset="0"/>
              </a:rPr>
              <a:t>arapça</a:t>
            </a:r>
            <a:r>
              <a:rPr lang="tr-TR" sz="2100" dirty="0" smtClean="0">
                <a:latin typeface="Times New Roman" panose="02020603050405020304" pitchFamily="18" charset="0"/>
                <a:cs typeface="Times New Roman" panose="02020603050405020304" pitchFamily="18" charset="0"/>
              </a:rPr>
              <a:t>) halk anlamına gelir.</a:t>
            </a:r>
          </a:p>
          <a:p>
            <a:pPr algn="just"/>
            <a:r>
              <a:rPr lang="tr-TR" sz="2100" dirty="0" smtClean="0">
                <a:latin typeface="Times New Roman" panose="02020603050405020304" pitchFamily="18" charset="0"/>
                <a:cs typeface="Times New Roman" panose="02020603050405020304" pitchFamily="18" charset="0"/>
              </a:rPr>
              <a:t>Halk ve yönetim kelimelerinin bir araya geldiği </a:t>
            </a:r>
            <a:r>
              <a:rPr lang="tr-TR" sz="2100" i="1" dirty="0" err="1" smtClean="0">
                <a:latin typeface="Times New Roman" panose="02020603050405020304" pitchFamily="18" charset="0"/>
                <a:cs typeface="Times New Roman" panose="02020603050405020304" pitchFamily="18" charset="0"/>
              </a:rPr>
              <a:t>demos</a:t>
            </a:r>
            <a:r>
              <a:rPr lang="tr-TR" sz="2100" dirty="0" smtClean="0">
                <a:latin typeface="Times New Roman" panose="02020603050405020304" pitchFamily="18" charset="0"/>
                <a:cs typeface="Times New Roman" panose="02020603050405020304" pitchFamily="18" charset="0"/>
              </a:rPr>
              <a:t> ve </a:t>
            </a:r>
            <a:r>
              <a:rPr lang="tr-TR" sz="2100" i="1" dirty="0" err="1" smtClean="0">
                <a:latin typeface="Times New Roman" panose="02020603050405020304" pitchFamily="18" charset="0"/>
                <a:cs typeface="Times New Roman" panose="02020603050405020304" pitchFamily="18" charset="0"/>
              </a:rPr>
              <a:t>kritos</a:t>
            </a:r>
            <a:r>
              <a:rPr lang="tr-TR" sz="2100" i="1" dirty="0" smtClean="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yani demokrasi kelimesinin eş anlamlısı olarak görülür.</a:t>
            </a:r>
          </a:p>
          <a:p>
            <a:pPr algn="just"/>
            <a:r>
              <a:rPr lang="tr-TR" sz="2100" i="0" dirty="0" smtClean="0">
                <a:solidFill>
                  <a:srgbClr val="222222"/>
                </a:solidFill>
                <a:effectLst/>
                <a:latin typeface="Times New Roman" panose="02020603050405020304" pitchFamily="18" charset="0"/>
                <a:cs typeface="Times New Roman" panose="02020603050405020304" pitchFamily="18" charset="0"/>
              </a:rPr>
              <a:t>Cumhuriyet, halkın yönetimde söz sahibi olduğu, demokratik bir yönetim şeklidir. </a:t>
            </a:r>
            <a:endParaRPr lang="tr-TR" sz="2100" i="0" dirty="0" smtClean="0">
              <a:solidFill>
                <a:srgbClr val="222222"/>
              </a:solidFill>
              <a:effectLst/>
              <a:latin typeface="Times New Roman" panose="02020603050405020304" pitchFamily="18" charset="0"/>
              <a:cs typeface="Times New Roman" panose="02020603050405020304" pitchFamily="18" charset="0"/>
            </a:endParaRPr>
          </a:p>
          <a:p>
            <a:pPr algn="just"/>
            <a:r>
              <a:rPr lang="tr-TR" sz="2100" i="0" dirty="0" smtClean="0">
                <a:solidFill>
                  <a:srgbClr val="222222"/>
                </a:solidFill>
                <a:effectLst/>
                <a:latin typeface="Times New Roman" panose="02020603050405020304" pitchFamily="18" charset="0"/>
                <a:cs typeface="Times New Roman" panose="02020603050405020304" pitchFamily="18" charset="0"/>
              </a:rPr>
              <a:t>Halk</a:t>
            </a:r>
            <a:r>
              <a:rPr lang="tr-TR" sz="2100" i="0" dirty="0" smtClean="0">
                <a:solidFill>
                  <a:srgbClr val="222222"/>
                </a:solidFill>
                <a:effectLst/>
                <a:latin typeface="Times New Roman" panose="02020603050405020304" pitchFamily="18" charset="0"/>
                <a:cs typeface="Times New Roman" panose="02020603050405020304" pitchFamily="18" charset="0"/>
              </a:rPr>
              <a:t>, yöneticisini kendisi seçer. Cumhuriyet kavramında, egemenlik milletindir</a:t>
            </a:r>
            <a:r>
              <a:rPr lang="tr-TR" sz="2100" i="0" dirty="0" smtClean="0">
                <a:solidFill>
                  <a:srgbClr val="222222"/>
                </a:solidFill>
                <a:effectLst/>
                <a:latin typeface="Times New Roman" panose="02020603050405020304" pitchFamily="18" charset="0"/>
                <a:cs typeface="Times New Roman" panose="02020603050405020304" pitchFamily="18" charset="0"/>
              </a:rPr>
              <a:t>.</a:t>
            </a:r>
          </a:p>
          <a:p>
            <a:pPr algn="just"/>
            <a:r>
              <a:rPr lang="tr-TR" sz="2100" dirty="0" smtClean="0">
                <a:latin typeface="Times New Roman" panose="02020603050405020304" pitchFamily="18" charset="0"/>
                <a:cs typeface="Times New Roman" panose="02020603050405020304" pitchFamily="18" charset="0"/>
              </a:rPr>
              <a:t>Cumhuriyet, Lozan Antlaşması’nın ardından, Teşkilat-ı Esasiye Kanunu’nda yapılan değişikliğin sonucunda 29 Ekim 1923’de ilan edilmiştir. </a:t>
            </a:r>
          </a:p>
          <a:p>
            <a:pPr algn="just"/>
            <a:r>
              <a:rPr lang="tr-TR" sz="2100" dirty="0" smtClean="0">
                <a:latin typeface="Times New Roman" panose="02020603050405020304" pitchFamily="18" charset="0"/>
                <a:cs typeface="Times New Roman" panose="02020603050405020304" pitchFamily="18" charset="0"/>
              </a:rPr>
              <a:t>Atatürk cumhuriyetin çoğunlukçu değil çoğulcu, yani yalnızca çoğunluğun değil ülkedeki her bir grubun temsil edildiği sistem olduğuna inandığı için çok partili hayata geçmek için gerekli girişimlerde bulunmuştur.</a:t>
            </a:r>
          </a:p>
          <a:p>
            <a:pPr algn="just"/>
            <a:r>
              <a:rPr lang="tr-TR" sz="2100" dirty="0" smtClean="0">
                <a:latin typeface="Times New Roman" panose="02020603050405020304" pitchFamily="18" charset="0"/>
                <a:cs typeface="Times New Roman" panose="02020603050405020304" pitchFamily="18" charset="0"/>
              </a:rPr>
              <a:t>Atatürk döneminde 2 sefer çok parti dönemi yaşandı. Ancak, toplumun henüz yeterli olgunluğa erişememesi ve rejim için bazı tehlikelerin arz etmesi sebebiyle, çoğulcu sistemin Cumhuriyet’in ilk dönemlerinde yaşanması mümkün olmadı. </a:t>
            </a:r>
          </a:p>
          <a:p>
            <a:pPr algn="just"/>
            <a:r>
              <a:rPr lang="tr-TR" sz="2100" dirty="0" smtClean="0">
                <a:latin typeface="Times New Roman" panose="02020603050405020304" pitchFamily="18" charset="0"/>
                <a:cs typeface="Times New Roman" panose="02020603050405020304" pitchFamily="18" charset="0"/>
              </a:rPr>
              <a:t>Demokrasi öğrenilmesi gereken bir olgu ve bir sorumluluk rejimidir.</a:t>
            </a:r>
          </a:p>
          <a:p>
            <a:pPr marL="0" indent="0" algn="just">
              <a:buNone/>
            </a:pPr>
            <a:endParaRPr lang="tr-TR" sz="2100" dirty="0" smtClean="0">
              <a:latin typeface="Times New Roman" panose="02020603050405020304" pitchFamily="18" charset="0"/>
              <a:cs typeface="Times New Roman" panose="02020603050405020304" pitchFamily="18" charset="0"/>
            </a:endParaRPr>
          </a:p>
          <a:p>
            <a:pPr algn="just"/>
            <a:endParaRPr lang="tr-TR" sz="2100" dirty="0" smtClean="0">
              <a:latin typeface="Times New Roman" panose="02020603050405020304" pitchFamily="18" charset="0"/>
              <a:cs typeface="Times New Roman" panose="02020603050405020304" pitchFamily="18" charset="0"/>
            </a:endParaRPr>
          </a:p>
          <a:p>
            <a:pPr algn="just"/>
            <a:endParaRPr lang="tr-TR"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815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half" idx="1"/>
          </p:nvPr>
        </p:nvSpPr>
        <p:spPr>
          <a:xfrm>
            <a:off x="1214141" y="611979"/>
            <a:ext cx="4320480" cy="5760640"/>
          </a:xfrm>
        </p:spPr>
        <p:txBody>
          <a:bodyPr>
            <a:normAutofit/>
          </a:bodyPr>
          <a:lstStyle/>
          <a:p>
            <a:pPr algn="just"/>
            <a:r>
              <a:rPr lang="tr-TR" sz="2100" dirty="0">
                <a:latin typeface="Times New Roman" pitchFamily="18" charset="0"/>
                <a:cs typeface="Times New Roman" pitchFamily="18" charset="0"/>
              </a:rPr>
              <a:t>Bu tavsiyelere ancak bir ay kadar uyan Atatürk, kendisini iyi hisseder hissetmez yeniden çalışmaya başlayarak, savaşın eşiğindeki dünyanın sorunlarına ve daha da önemlisi kafasını çok meşgul eden Hatay meselesine yoğunlaşır. </a:t>
            </a:r>
          </a:p>
          <a:p>
            <a:pPr algn="just"/>
            <a:r>
              <a:rPr lang="tr-TR" sz="2100" dirty="0">
                <a:latin typeface="Times New Roman" pitchFamily="18" charset="0"/>
                <a:cs typeface="Times New Roman" pitchFamily="18" charset="0"/>
              </a:rPr>
              <a:t>Bu tarihte Hatay’ın özerkliği sağlanmıştır, ancak Milletler Cemiyeti’nin bölgede yaptığı sayımda Türkler azınlıkta, Arap ve Ermenilerse çoğunlukta gösteriliyordu. </a:t>
            </a:r>
          </a:p>
          <a:p>
            <a:pPr algn="just"/>
            <a:r>
              <a:rPr lang="tr-TR" sz="2100" dirty="0">
                <a:latin typeface="Times New Roman" pitchFamily="18" charset="0"/>
                <a:cs typeface="Times New Roman" pitchFamily="18" charset="0"/>
              </a:rPr>
              <a:t>Antakya’da Türklerin düzenlediği bir mitingde bu durum protesto edilerek, Fransa üzerinde baskı oluşturulması kararlaştırılır</a:t>
            </a:r>
            <a:r>
              <a:rPr lang="tr-TR" sz="2100" dirty="0" smtClean="0">
                <a:latin typeface="Times New Roman" pitchFamily="18" charset="0"/>
                <a:cs typeface="Times New Roman" pitchFamily="18" charset="0"/>
              </a:rPr>
              <a:t>.</a:t>
            </a:r>
            <a:endParaRPr lang="tr-TR" sz="2100" dirty="0">
              <a:latin typeface="Times New Roman" pitchFamily="18" charset="0"/>
              <a:cs typeface="Times New Roman" pitchFamily="18" charset="0"/>
            </a:endParaRP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0016" y="870857"/>
            <a:ext cx="3952118" cy="4815840"/>
          </a:xfrm>
        </p:spPr>
      </p:pic>
    </p:spTree>
    <p:extLst>
      <p:ext uri="{BB962C8B-B14F-4D97-AF65-F5344CB8AC3E}">
        <p14:creationId xmlns:p14="http://schemas.microsoft.com/office/powerpoint/2010/main" val="3851256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83189" y="371202"/>
            <a:ext cx="8435280" cy="1228998"/>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Milliyetçilik </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083189" y="1330234"/>
            <a:ext cx="9907028" cy="4853136"/>
          </a:xfrm>
        </p:spPr>
        <p:txBody>
          <a:bodyPr>
            <a:normAutofit lnSpcReduction="10000"/>
          </a:bodyPr>
          <a:lstStyle/>
          <a:p>
            <a:pPr algn="just"/>
            <a:r>
              <a:rPr lang="tr-TR" sz="2100" dirty="0" smtClean="0">
                <a:latin typeface="Times New Roman" panose="02020603050405020304" pitchFamily="18" charset="0"/>
                <a:cs typeface="Times New Roman" panose="02020603050405020304" pitchFamily="18" charset="0"/>
              </a:rPr>
              <a:t>Millet (</a:t>
            </a:r>
            <a:r>
              <a:rPr lang="tr-TR" sz="2100" dirty="0" err="1" smtClean="0">
                <a:latin typeface="Times New Roman" panose="02020603050405020304" pitchFamily="18" charset="0"/>
                <a:cs typeface="Times New Roman" panose="02020603050405020304" pitchFamily="18" charset="0"/>
              </a:rPr>
              <a:t>arapça</a:t>
            </a:r>
            <a:r>
              <a:rPr lang="tr-TR" sz="2100" dirty="0" smtClean="0">
                <a:latin typeface="Times New Roman" panose="02020603050405020304" pitchFamily="18" charset="0"/>
                <a:cs typeface="Times New Roman" panose="02020603050405020304" pitchFamily="18" charset="0"/>
              </a:rPr>
              <a:t>) din veya mezhep; bir din veya mezhebe bağlı olan cemaat anlamındadır. </a:t>
            </a:r>
          </a:p>
          <a:p>
            <a:pPr algn="just"/>
            <a:r>
              <a:rPr lang="tr-TR" sz="2100" dirty="0" smtClean="0">
                <a:latin typeface="Times New Roman" panose="02020603050405020304" pitchFamily="18" charset="0"/>
                <a:cs typeface="Times New Roman" panose="02020603050405020304" pitchFamily="18" charset="0"/>
              </a:rPr>
              <a:t>Osmanlı dilinde de aynı anlamda kullanılmıştır. 19. yüzyıl ortalarından itibaren ise, dönemin siyasi akımlarının etkisiyle </a:t>
            </a:r>
            <a:r>
              <a:rPr lang="tr-TR" sz="2100" i="1" dirty="0" err="1" smtClean="0">
                <a:latin typeface="Times New Roman" panose="02020603050405020304" pitchFamily="18" charset="0"/>
                <a:cs typeface="Times New Roman" panose="02020603050405020304" pitchFamily="18" charset="0"/>
              </a:rPr>
              <a:t>nation</a:t>
            </a:r>
            <a:r>
              <a:rPr lang="tr-TR" sz="2100" i="1" dirty="0" smtClean="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kavramının karşılığı olarak kullanılmıştır. Cumhuriyet döneminde ise </a:t>
            </a:r>
            <a:r>
              <a:rPr lang="tr-TR" sz="2100" i="1" dirty="0" smtClean="0">
                <a:latin typeface="Times New Roman" panose="02020603050405020304" pitchFamily="18" charset="0"/>
                <a:cs typeface="Times New Roman" panose="02020603050405020304" pitchFamily="18" charset="0"/>
              </a:rPr>
              <a:t>ulus </a:t>
            </a:r>
            <a:r>
              <a:rPr lang="tr-TR" sz="2100" dirty="0" smtClean="0">
                <a:latin typeface="Times New Roman" panose="02020603050405020304" pitchFamily="18" charset="0"/>
                <a:cs typeface="Times New Roman" panose="02020603050405020304" pitchFamily="18" charset="0"/>
              </a:rPr>
              <a:t>kelimesi yeni Türkçesi olarak kullanılmaya başlanmıştır</a:t>
            </a:r>
            <a:r>
              <a:rPr lang="tr-TR" sz="2100" dirty="0" smtClean="0">
                <a:latin typeface="Times New Roman" panose="02020603050405020304" pitchFamily="18" charset="0"/>
                <a:cs typeface="Times New Roman" panose="02020603050405020304" pitchFamily="18" charset="0"/>
              </a:rPr>
              <a:t>.</a:t>
            </a:r>
          </a:p>
          <a:p>
            <a:pPr algn="just"/>
            <a:r>
              <a:rPr lang="tr-TR" sz="2100" dirty="0" err="1" smtClean="0">
                <a:latin typeface="Times New Roman" panose="02020603050405020304" pitchFamily="18" charset="0"/>
                <a:cs typeface="Times New Roman" panose="02020603050405020304" pitchFamily="18" charset="0"/>
              </a:rPr>
              <a:t>Nation</a:t>
            </a:r>
            <a:r>
              <a:rPr lang="tr-TR" sz="2100" dirty="0" smtClean="0">
                <a:latin typeface="Times New Roman" panose="02020603050405020304" pitchFamily="18" charset="0"/>
                <a:cs typeface="Times New Roman" panose="02020603050405020304" pitchFamily="18" charset="0"/>
              </a:rPr>
              <a:t>: aynı atadan gelen insan topluluğu</a:t>
            </a:r>
          </a:p>
          <a:p>
            <a:pPr algn="just"/>
            <a:r>
              <a:rPr lang="tr-TR" sz="2100" dirty="0">
                <a:latin typeface="Times New Roman" panose="02020603050405020304" pitchFamily="18" charset="0"/>
                <a:cs typeface="Times New Roman" panose="02020603050405020304" pitchFamily="18" charset="0"/>
              </a:rPr>
              <a:t>U</a:t>
            </a:r>
            <a:r>
              <a:rPr lang="tr-TR" sz="2100" dirty="0" smtClean="0">
                <a:latin typeface="Times New Roman" panose="02020603050405020304" pitchFamily="18" charset="0"/>
                <a:cs typeface="Times New Roman" panose="02020603050405020304" pitchFamily="18" charset="0"/>
              </a:rPr>
              <a:t>lus: (</a:t>
            </a:r>
            <a:r>
              <a:rPr lang="tr-TR" sz="2100" dirty="0" err="1" smtClean="0">
                <a:latin typeface="Times New Roman" panose="02020603050405020304" pitchFamily="18" charset="0"/>
                <a:cs typeface="Times New Roman" panose="02020603050405020304" pitchFamily="18" charset="0"/>
              </a:rPr>
              <a:t>moğolca</a:t>
            </a:r>
            <a:r>
              <a:rPr lang="tr-TR" sz="2100" dirty="0" smtClean="0">
                <a:latin typeface="Times New Roman" panose="02020603050405020304" pitchFamily="18" charset="0"/>
                <a:cs typeface="Times New Roman" panose="02020603050405020304" pitchFamily="18" charset="0"/>
              </a:rPr>
              <a:t>) siyasi amaçla bir araya gelmiş olan boylar konfederasyonu ifade eder.</a:t>
            </a:r>
          </a:p>
          <a:p>
            <a:pPr algn="just"/>
            <a:r>
              <a:rPr lang="tr-TR" sz="2100" dirty="0" smtClean="0">
                <a:latin typeface="Times New Roman" panose="02020603050405020304" pitchFamily="18" charset="0"/>
                <a:cs typeface="Times New Roman" panose="02020603050405020304" pitchFamily="18" charset="0"/>
              </a:rPr>
              <a:t>Sözcüğün evriminden de görüldüğü gibi, millet bir yandan aynı dil veya din temeline dayanırken, diğer yandan ortak bir siyasi geçmişi ya da siyasi ideali olan ulus birliğin temeli olarak kabul edilmiştir.</a:t>
            </a:r>
          </a:p>
          <a:p>
            <a:pPr algn="just"/>
            <a:r>
              <a:rPr lang="tr-TR" sz="2100" dirty="0" smtClean="0">
                <a:latin typeface="Times New Roman" panose="02020603050405020304" pitchFamily="18" charset="0"/>
                <a:cs typeface="Times New Roman" panose="02020603050405020304" pitchFamily="18" charset="0"/>
              </a:rPr>
              <a:t>Osmanlı Dönemi’nde her bir Osmanlı milleti milliyetçilik fikirleri ile beslenerek, kendi teşkilatlarını kurup Osmanlı’dan ayrılırken, Türklerin endişesi İmparatorluğun bütün unsurlarını bir arada tutmak olmuştur.</a:t>
            </a:r>
          </a:p>
          <a:p>
            <a:pPr algn="just"/>
            <a:r>
              <a:rPr lang="tr-TR" sz="2100" dirty="0" smtClean="0">
                <a:latin typeface="Times New Roman" panose="02020603050405020304" pitchFamily="18" charset="0"/>
                <a:cs typeface="Times New Roman" panose="02020603050405020304" pitchFamily="18" charset="0"/>
              </a:rPr>
              <a:t>Türk unsuru da, ancak yalnız kalınca, milliyetçi fikirler geliştirme şansına sahip olmuştur.</a:t>
            </a:r>
          </a:p>
          <a:p>
            <a:pPr algn="just"/>
            <a:endParaRPr lang="tr-TR" sz="2100" dirty="0" smtClean="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966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270768" y="1446569"/>
            <a:ext cx="5194920" cy="4205064"/>
          </a:xfrm>
        </p:spPr>
        <p:txBody>
          <a:bodyPr>
            <a:normAutofit/>
          </a:bodyPr>
          <a:lstStyle/>
          <a:p>
            <a:pPr marL="0" indent="0">
              <a:buNone/>
            </a:pPr>
            <a:r>
              <a:rPr lang="tr-TR" sz="2100" dirty="0" smtClean="0">
                <a:latin typeface="Times New Roman" panose="02020603050405020304" pitchFamily="18" charset="0"/>
                <a:cs typeface="Times New Roman" panose="02020603050405020304" pitchFamily="18" charset="0"/>
              </a:rPr>
              <a:t>"Türkiye </a:t>
            </a:r>
            <a:r>
              <a:rPr lang="tr-TR" sz="2100" dirty="0" smtClean="0">
                <a:latin typeface="Times New Roman" panose="02020603050405020304" pitchFamily="18" charset="0"/>
                <a:cs typeface="Times New Roman" panose="02020603050405020304" pitchFamily="18" charset="0"/>
              </a:rPr>
              <a:t>Cumhuriyeti’ni kuran Türk halkına Türk Milleti denir. Diyarbakırlı, Vanlı, Erzurumlu, Trabzonlu, İstanbullu, Trakyalı ve </a:t>
            </a:r>
            <a:r>
              <a:rPr lang="tr-TR" sz="2100" dirty="0" err="1" smtClean="0">
                <a:latin typeface="Times New Roman" panose="02020603050405020304" pitchFamily="18" charset="0"/>
                <a:cs typeface="Times New Roman" panose="02020603050405020304" pitchFamily="18" charset="0"/>
              </a:rPr>
              <a:t>Makedoyanlı</a:t>
            </a:r>
            <a:r>
              <a:rPr lang="tr-TR" sz="2100" dirty="0" smtClean="0">
                <a:latin typeface="Times New Roman" panose="02020603050405020304" pitchFamily="18" charset="0"/>
                <a:cs typeface="Times New Roman" panose="02020603050405020304" pitchFamily="18" charset="0"/>
              </a:rPr>
              <a:t> hep bir soyun evlatları ve hep aynı cevherin damarlarıdır. Biz doğrudan doğruya milliyetperveriz ve Türk milliyetçisiyiz. Cumhuriyetimizin dayanağı Türk toplumudur. Bu toplumun fertleri ne kadar Türk kültürü ile dolu olursa, o topluma dayanan Cumhuriyet de o kadar kuvvetli </a:t>
            </a:r>
            <a:r>
              <a:rPr lang="tr-TR" sz="2100" dirty="0" smtClean="0">
                <a:latin typeface="Times New Roman" panose="02020603050405020304" pitchFamily="18" charset="0"/>
                <a:cs typeface="Times New Roman" panose="02020603050405020304" pitchFamily="18" charset="0"/>
              </a:rPr>
              <a:t>olur".</a:t>
            </a:r>
            <a:endParaRPr lang="tr-TR" sz="2100" dirty="0">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88" y="1076130"/>
            <a:ext cx="2904128" cy="477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5736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70004" y="952521"/>
            <a:ext cx="8229600" cy="4525963"/>
          </a:xfrm>
        </p:spPr>
        <p:txBody>
          <a:bodyPr>
            <a:normAutofit/>
          </a:bodyPr>
          <a:lstStyle/>
          <a:p>
            <a:pPr algn="just"/>
            <a:r>
              <a:rPr lang="tr-TR" sz="2100" dirty="0" smtClean="0">
                <a:latin typeface="Times New Roman" panose="02020603050405020304" pitchFamily="18" charset="0"/>
                <a:cs typeface="Times New Roman" panose="02020603050405020304" pitchFamily="18" charset="0"/>
              </a:rPr>
              <a:t>Atatürk milleti: </a:t>
            </a:r>
            <a:r>
              <a:rPr lang="tr-TR" sz="2100" dirty="0" smtClean="0">
                <a:latin typeface="Times New Roman" panose="02020603050405020304" pitchFamily="18" charset="0"/>
                <a:cs typeface="Times New Roman" panose="02020603050405020304" pitchFamily="18" charset="0"/>
              </a:rPr>
              <a:t>"Aynı </a:t>
            </a:r>
            <a:r>
              <a:rPr lang="tr-TR" sz="2100" dirty="0" smtClean="0">
                <a:latin typeface="Times New Roman" panose="02020603050405020304" pitchFamily="18" charset="0"/>
                <a:cs typeface="Times New Roman" panose="02020603050405020304" pitchFamily="18" charset="0"/>
              </a:rPr>
              <a:t>kültürden oluşan insanların meydana getirdiği bir toplum olarak tarif </a:t>
            </a:r>
            <a:r>
              <a:rPr lang="tr-TR" sz="2100" dirty="0" smtClean="0">
                <a:latin typeface="Times New Roman" panose="02020603050405020304" pitchFamily="18" charset="0"/>
                <a:cs typeface="Times New Roman" panose="02020603050405020304" pitchFamily="18" charset="0"/>
              </a:rPr>
              <a:t>etmiştir".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Milliyetçilik anlayışıyla bağlantılı olarak Türk vatandaşlığı da </a:t>
            </a:r>
            <a:r>
              <a:rPr lang="tr-TR" sz="2100" dirty="0" smtClean="0">
                <a:latin typeface="Times New Roman" panose="02020603050405020304" pitchFamily="18" charset="0"/>
                <a:cs typeface="Times New Roman" panose="02020603050405020304" pitchFamily="18" charset="0"/>
              </a:rPr>
              <a:t>"Vatana </a:t>
            </a:r>
            <a:r>
              <a:rPr lang="tr-TR" sz="2100" dirty="0" smtClean="0">
                <a:latin typeface="Times New Roman" panose="02020603050405020304" pitchFamily="18" charset="0"/>
                <a:cs typeface="Times New Roman" panose="02020603050405020304" pitchFamily="18" charset="0"/>
              </a:rPr>
              <a:t>ve devlete </a:t>
            </a:r>
            <a:r>
              <a:rPr lang="tr-TR" sz="2100" dirty="0" smtClean="0">
                <a:latin typeface="Times New Roman" panose="02020603050405020304" pitchFamily="18" charset="0"/>
                <a:cs typeface="Times New Roman" panose="02020603050405020304" pitchFamily="18" charset="0"/>
              </a:rPr>
              <a:t>bağlılık" </a:t>
            </a:r>
            <a:r>
              <a:rPr lang="tr-TR" sz="2100" dirty="0" smtClean="0">
                <a:latin typeface="Times New Roman" panose="02020603050405020304" pitchFamily="18" charset="0"/>
                <a:cs typeface="Times New Roman" panose="02020603050405020304" pitchFamily="18" charset="0"/>
              </a:rPr>
              <a:t>şeklinde tanımlamıştır</a:t>
            </a:r>
            <a:r>
              <a:rPr lang="tr-TR" sz="2100" dirty="0" smtClean="0">
                <a:latin typeface="Times New Roman" panose="02020603050405020304" pitchFamily="18" charset="0"/>
                <a:cs typeface="Times New Roman" panose="02020603050405020304" pitchFamily="18" charset="0"/>
              </a:rPr>
              <a:t>.</a:t>
            </a:r>
          </a:p>
          <a:p>
            <a:pPr algn="just"/>
            <a:r>
              <a:rPr lang="tr-TR" sz="2100" dirty="0" smtClean="0">
                <a:latin typeface="Times New Roman" panose="02020603050405020304" pitchFamily="18" charset="0"/>
                <a:cs typeface="Times New Roman" panose="02020603050405020304" pitchFamily="18" charset="0"/>
              </a:rPr>
              <a:t>Cumhuriyet’in ilk Anayasası olan 1924 Anayasası’nın 88. maddesinde, "Türkiye ahalisine, din ve ırk farkı olmaksızın vatandaşlık itibariyle Türk denir’’ hükmü yer almıştır".</a:t>
            </a:r>
          </a:p>
          <a:p>
            <a:pPr algn="just"/>
            <a:r>
              <a:rPr lang="tr-TR" sz="2100" dirty="0" smtClean="0">
                <a:latin typeface="Times New Roman" panose="02020603050405020304" pitchFamily="18" charset="0"/>
                <a:cs typeface="Times New Roman" panose="02020603050405020304" pitchFamily="18" charset="0"/>
              </a:rPr>
              <a:t>Bu hükümler, Atatürk milliyetçiliğinin etnik ırkçılığı esas almayan, tam aksine onu reddeden niteliğini vurgulamaktadır.</a:t>
            </a:r>
          </a:p>
          <a:p>
            <a:pPr algn="just"/>
            <a:r>
              <a:rPr lang="tr-TR" sz="2100" dirty="0" smtClean="0">
                <a:latin typeface="Times New Roman" panose="02020603050405020304" pitchFamily="18" charset="0"/>
                <a:cs typeface="Times New Roman" panose="02020603050405020304" pitchFamily="18" charset="0"/>
              </a:rPr>
              <a:t>Bu sebeplerle, Atatürk Türk milleti birliğini kuvvetlendirecek en önemli birleştirici unsur olarak milliyetçiliği bulmuştur.</a:t>
            </a:r>
          </a:p>
          <a:p>
            <a:pPr algn="just"/>
            <a:r>
              <a:rPr lang="tr-TR" sz="2100" dirty="0" smtClean="0">
                <a:latin typeface="Times New Roman" panose="02020603050405020304" pitchFamily="18" charset="0"/>
                <a:cs typeface="Times New Roman" panose="02020603050405020304" pitchFamily="18" charset="0"/>
              </a:rPr>
              <a:t>Devletin kuruluşunda milli birliğin sağlanması için Türk Dil Kurumu ve Türk Tarih Kurumu’nu kurmuştur.</a:t>
            </a:r>
          </a:p>
          <a:p>
            <a:pPr algn="just"/>
            <a:endParaRPr lang="tr-TR" sz="2100" dirty="0" smtClean="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0694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title"/>
          </p:nvPr>
        </p:nvSpPr>
        <p:spPr>
          <a:xfrm>
            <a:off x="571500" y="544285"/>
            <a:ext cx="11059886" cy="990600"/>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Halkçılık</a:t>
            </a:r>
            <a:endParaRPr lang="tr-TR" sz="2100" b="1" dirty="0">
              <a:latin typeface="Times New Roman" panose="02020603050405020304" pitchFamily="18" charset="0"/>
              <a:cs typeface="Times New Roman" panose="02020603050405020304" pitchFamily="18" charset="0"/>
            </a:endParaRPr>
          </a:p>
        </p:txBody>
      </p:sp>
      <p:sp>
        <p:nvSpPr>
          <p:cNvPr id="5" name="İçerik Yer Tutucusu 4"/>
          <p:cNvSpPr>
            <a:spLocks noGrp="1"/>
          </p:cNvSpPr>
          <p:nvPr>
            <p:ph idx="1"/>
          </p:nvPr>
        </p:nvSpPr>
        <p:spPr>
          <a:xfrm>
            <a:off x="571500" y="1715588"/>
            <a:ext cx="6331527" cy="4963389"/>
          </a:xfrm>
        </p:spPr>
        <p:txBody>
          <a:bodyPr>
            <a:normAutofit/>
          </a:bodyPr>
          <a:lstStyle/>
          <a:p>
            <a:pPr algn="just"/>
            <a:r>
              <a:rPr lang="tr-TR" sz="2100" dirty="0">
                <a:latin typeface="Times New Roman" panose="02020603050405020304" pitchFamily="18" charset="0"/>
                <a:cs typeface="Times New Roman" panose="02020603050405020304" pitchFamily="18" charset="0"/>
              </a:rPr>
              <a:t>H</a:t>
            </a:r>
            <a:r>
              <a:rPr lang="tr-TR" sz="2100" dirty="0" smtClean="0">
                <a:latin typeface="Times New Roman" panose="02020603050405020304" pitchFamily="18" charset="0"/>
                <a:cs typeface="Times New Roman" panose="02020603050405020304" pitchFamily="18" charset="0"/>
              </a:rPr>
              <a:t>alkçılık fikri temel itibarıyla meşruiyetin kaynağını halkta gören ve demokratik milliyetçi akımın kullandığı anlamda dil, vatan ve kültür beraberliğine dayanan bir millet meydana getirmeyi amaçlayan bir </a:t>
            </a:r>
            <a:r>
              <a:rPr lang="tr-TR" sz="2100" dirty="0">
                <a:latin typeface="Times New Roman" panose="02020603050405020304" pitchFamily="18" charset="0"/>
                <a:cs typeface="Times New Roman" panose="02020603050405020304" pitchFamily="18" charset="0"/>
              </a:rPr>
              <a:t>fikirdir. </a:t>
            </a:r>
            <a:r>
              <a:rPr lang="tr-TR" sz="2100" dirty="0" smtClean="0">
                <a:latin typeface="Times New Roman" panose="02020603050405020304" pitchFamily="18" charset="0"/>
                <a:cs typeface="Times New Roman" panose="02020603050405020304" pitchFamily="18" charset="0"/>
              </a:rPr>
              <a:t>(Sofuoğlu,2018 </a:t>
            </a:r>
            <a:r>
              <a:rPr lang="tr-TR" sz="2100" dirty="0">
                <a:latin typeface="Times New Roman" panose="02020603050405020304" pitchFamily="18" charset="0"/>
                <a:cs typeface="Times New Roman" panose="02020603050405020304" pitchFamily="18" charset="0"/>
              </a:rPr>
              <a:t>s </a:t>
            </a:r>
            <a:r>
              <a:rPr lang="tr-TR" sz="2100" dirty="0" smtClean="0">
                <a:latin typeface="Times New Roman" panose="02020603050405020304" pitchFamily="18" charset="0"/>
                <a:cs typeface="Times New Roman" panose="02020603050405020304" pitchFamily="18" charset="0"/>
              </a:rPr>
              <a:t>16)</a:t>
            </a:r>
          </a:p>
          <a:p>
            <a:pPr algn="just"/>
            <a:r>
              <a:rPr lang="tr-TR" sz="2100" dirty="0" smtClean="0">
                <a:latin typeface="Times New Roman" panose="02020603050405020304" pitchFamily="18" charset="0"/>
                <a:cs typeface="Times New Roman" panose="02020603050405020304" pitchFamily="18" charset="0"/>
              </a:rPr>
              <a:t>Atatürk’ün halkçılık fikrinin özü meşruiyetin yegane kaynağının milletle çakışan manasıyla halk olduğu ve “Hakimiyetin, kayıtsız, şartsız millete ait...” olduğudur. </a:t>
            </a:r>
          </a:p>
          <a:p>
            <a:pPr marL="0" indent="0" algn="just">
              <a:buNone/>
            </a:pPr>
            <a:endParaRPr lang="tr-TR" sz="2100" dirty="0">
              <a:latin typeface="Times New Roman" panose="02020603050405020304" pitchFamily="18" charset="0"/>
              <a:cs typeface="Times New Roman" panose="02020603050405020304" pitchFamily="18" charset="0"/>
            </a:endParaRPr>
          </a:p>
        </p:txBody>
      </p:sp>
      <p:pic>
        <p:nvPicPr>
          <p:cNvPr id="1027" name="Picture 3" descr="C:\Users\AyşeEce\Desktop\ind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479" y="1421217"/>
            <a:ext cx="4490489" cy="354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1547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1945" y="1168918"/>
            <a:ext cx="10972800" cy="4937760"/>
          </a:xfrm>
        </p:spPr>
        <p:txBody>
          <a:bodyPr>
            <a:normAutofit/>
          </a:bodyPr>
          <a:lstStyle/>
          <a:p>
            <a:pPr algn="just"/>
            <a:r>
              <a:rPr lang="tr-TR" sz="2100" dirty="0">
                <a:latin typeface="Times New Roman" panose="02020603050405020304" pitchFamily="18" charset="0"/>
                <a:cs typeface="Times New Roman" panose="02020603050405020304" pitchFamily="18" charset="0"/>
              </a:rPr>
              <a:t>Osmanlı toplum yapısının esasını oluşturan avam-havas ayrılıklarına son vermek ve aydınlarla halk arasındaki ayrılıkları ortadan kaldırmak, halkın yönetime katılmasını sağlamak, halkın birbirine rakip zümrelerden oluşmadığını, yani sınıf çatışmaları yerine “tesanüd (dayanışma)”fikrini yerleştirmek gibi mühim yapı farklılaşmaları halkçılık fikrinin ana eksenini oluşturmaktadır. </a:t>
            </a:r>
          </a:p>
          <a:p>
            <a:pPr algn="just"/>
            <a:endParaRPr lang="en-US" sz="2100" dirty="0">
              <a:latin typeface="Times New Roman" panose="02020603050405020304" pitchFamily="18" charset="0"/>
              <a:cs typeface="Times New Roman" panose="02020603050405020304" pitchFamily="18" charset="0"/>
            </a:endParaRPr>
          </a:p>
        </p:txBody>
      </p:sp>
      <p:pic>
        <p:nvPicPr>
          <p:cNvPr id="2050" name="Picture 2" descr="C:\Users\AyşeEce\Desktop\Halkçılık-ilkesinin-Türk-İnkılabındaki-yeri-ve-önem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192" y="2754646"/>
            <a:ext cx="5769841" cy="28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180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38200" y="529389"/>
            <a:ext cx="10515600" cy="5647574"/>
          </a:xfrm>
        </p:spPr>
        <p:txBody>
          <a:bodyPr>
            <a:normAutofit/>
          </a:bodyPr>
          <a:lstStyle/>
          <a:p>
            <a:pPr algn="just"/>
            <a:r>
              <a:rPr lang="tr-TR" sz="2100" dirty="0" smtClean="0">
                <a:latin typeface="Times New Roman" panose="02020603050405020304" pitchFamily="18" charset="0"/>
                <a:cs typeface="Times New Roman" panose="02020603050405020304" pitchFamily="18" charset="0"/>
              </a:rPr>
              <a:t>Atatürk’ün fikir sistematiği içinde önemli olan diğer bir husus da “...Türkiye Cumhuriyeti halkını ayrı ayrı sınıflardan mürekkep değil fakat ferdi ve sosyal hayat için işbölümü itibarıyla muhtelif mesai erbabına ayrılmış bir topluluk telakki etmek...”tir. Burada ifade edilmek istenen </a:t>
            </a:r>
            <a:r>
              <a:rPr lang="tr-TR" sz="2100" dirty="0" err="1" smtClean="0">
                <a:latin typeface="Times New Roman" panose="02020603050405020304" pitchFamily="18" charset="0"/>
                <a:cs typeface="Times New Roman" panose="02020603050405020304" pitchFamily="18" charset="0"/>
              </a:rPr>
              <a:t>sınıfsızlıktır</a:t>
            </a:r>
            <a:r>
              <a:rPr lang="tr-TR" sz="2100" dirty="0" smtClean="0">
                <a:latin typeface="Times New Roman" panose="02020603050405020304" pitchFamily="18" charset="0"/>
                <a:cs typeface="Times New Roman" panose="02020603050405020304" pitchFamily="18" charset="0"/>
              </a:rPr>
              <a:t>. Mustafa Kemal, Türk toplumunu ayrı ayrı sınıflara bölmeye karşıdır. Ancak iş bölümü sonucu halkın çeşitli meslek sahalarına ayrılmış olması yeterlidir. İş bölümü sonucu meydana gelen </a:t>
            </a:r>
            <a:r>
              <a:rPr lang="tr-TR" sz="2100" dirty="0" err="1" smtClean="0">
                <a:latin typeface="Times New Roman" panose="02020603050405020304" pitchFamily="18" charset="0"/>
                <a:cs typeface="Times New Roman" panose="02020603050405020304" pitchFamily="18" charset="0"/>
              </a:rPr>
              <a:t>tabakalaşma</a:t>
            </a:r>
            <a:r>
              <a:rPr lang="tr-TR" sz="2100" dirty="0" smtClean="0">
                <a:latin typeface="Times New Roman" panose="02020603050405020304" pitchFamily="18" charset="0"/>
                <a:cs typeface="Times New Roman" panose="02020603050405020304" pitchFamily="18" charset="0"/>
              </a:rPr>
              <a:t> şöyledir : </a:t>
            </a:r>
          </a:p>
          <a:p>
            <a:pPr marL="0" indent="0" algn="just">
              <a:buNone/>
            </a:pPr>
            <a:r>
              <a:rPr lang="tr-TR" sz="2100" dirty="0" smtClean="0">
                <a:latin typeface="Times New Roman" panose="02020603050405020304" pitchFamily="18" charset="0"/>
                <a:cs typeface="Times New Roman" panose="02020603050405020304" pitchFamily="18" charset="0"/>
              </a:rPr>
              <a:t>1) Çiftçiler</a:t>
            </a:r>
            <a:r>
              <a:rPr lang="tr-TR" sz="2100" dirty="0" smtClean="0">
                <a:latin typeface="Times New Roman" panose="02020603050405020304" pitchFamily="18" charset="0"/>
                <a:cs typeface="Times New Roman" panose="02020603050405020304" pitchFamily="18" charset="0"/>
              </a:rPr>
              <a:t>.</a:t>
            </a:r>
          </a:p>
          <a:p>
            <a:pPr marL="0" indent="0" algn="just">
              <a:buNone/>
            </a:pPr>
            <a:r>
              <a:rPr lang="tr-TR" sz="2100" dirty="0" smtClean="0">
                <a:latin typeface="Times New Roman" panose="02020603050405020304" pitchFamily="18" charset="0"/>
                <a:cs typeface="Times New Roman" panose="02020603050405020304" pitchFamily="18" charset="0"/>
              </a:rPr>
              <a:t>2</a:t>
            </a:r>
            <a:r>
              <a:rPr lang="tr-TR" sz="2100" dirty="0" smtClean="0">
                <a:latin typeface="Times New Roman" panose="02020603050405020304" pitchFamily="18" charset="0"/>
                <a:cs typeface="Times New Roman" panose="02020603050405020304" pitchFamily="18" charset="0"/>
              </a:rPr>
              <a:t>) Küçük sanat sahibi ve esnaf. </a:t>
            </a:r>
            <a:endParaRPr lang="tr-TR" sz="2100" dirty="0" smtClean="0">
              <a:latin typeface="Times New Roman" panose="02020603050405020304" pitchFamily="18" charset="0"/>
              <a:cs typeface="Times New Roman" panose="02020603050405020304" pitchFamily="18" charset="0"/>
            </a:endParaRPr>
          </a:p>
          <a:p>
            <a:pPr marL="0" indent="0" algn="just">
              <a:buNone/>
            </a:pPr>
            <a:r>
              <a:rPr lang="tr-TR" sz="2100" dirty="0" smtClean="0">
                <a:latin typeface="Times New Roman" panose="02020603050405020304" pitchFamily="18" charset="0"/>
                <a:cs typeface="Times New Roman" panose="02020603050405020304" pitchFamily="18" charset="0"/>
              </a:rPr>
              <a:t>3</a:t>
            </a:r>
            <a:r>
              <a:rPr lang="tr-TR" sz="2100" dirty="0" smtClean="0">
                <a:latin typeface="Times New Roman" panose="02020603050405020304" pitchFamily="18" charset="0"/>
                <a:cs typeface="Times New Roman" panose="02020603050405020304" pitchFamily="18" charset="0"/>
              </a:rPr>
              <a:t>) İşçi. </a:t>
            </a:r>
            <a:endParaRPr lang="tr-TR" sz="2100" dirty="0" smtClean="0">
              <a:latin typeface="Times New Roman" panose="02020603050405020304" pitchFamily="18" charset="0"/>
              <a:cs typeface="Times New Roman" panose="02020603050405020304" pitchFamily="18" charset="0"/>
            </a:endParaRPr>
          </a:p>
          <a:p>
            <a:pPr marL="0" indent="0" algn="just">
              <a:buNone/>
            </a:pPr>
            <a:r>
              <a:rPr lang="tr-TR" sz="2100" dirty="0" smtClean="0">
                <a:latin typeface="Times New Roman" panose="02020603050405020304" pitchFamily="18" charset="0"/>
                <a:cs typeface="Times New Roman" panose="02020603050405020304" pitchFamily="18" charset="0"/>
              </a:rPr>
              <a:t>4</a:t>
            </a:r>
            <a:r>
              <a:rPr lang="tr-TR" sz="2100" dirty="0" smtClean="0">
                <a:latin typeface="Times New Roman" panose="02020603050405020304" pitchFamily="18" charset="0"/>
                <a:cs typeface="Times New Roman" panose="02020603050405020304" pitchFamily="18" charset="0"/>
              </a:rPr>
              <a:t>) Serbest Meslek sahibi. </a:t>
            </a:r>
            <a:endParaRPr lang="tr-TR" sz="2100" dirty="0" smtClean="0">
              <a:latin typeface="Times New Roman" panose="02020603050405020304" pitchFamily="18" charset="0"/>
              <a:cs typeface="Times New Roman" panose="02020603050405020304" pitchFamily="18" charset="0"/>
            </a:endParaRPr>
          </a:p>
          <a:p>
            <a:pPr marL="0" indent="0" algn="just">
              <a:buNone/>
            </a:pPr>
            <a:r>
              <a:rPr lang="tr-TR" sz="2100" dirty="0" smtClean="0">
                <a:latin typeface="Times New Roman" panose="02020603050405020304" pitchFamily="18" charset="0"/>
                <a:cs typeface="Times New Roman" panose="02020603050405020304" pitchFamily="18" charset="0"/>
              </a:rPr>
              <a:t>5) </a:t>
            </a:r>
            <a:r>
              <a:rPr lang="tr-TR" sz="2100" dirty="0" smtClean="0">
                <a:latin typeface="Times New Roman" panose="02020603050405020304" pitchFamily="18" charset="0"/>
                <a:cs typeface="Times New Roman" panose="02020603050405020304" pitchFamily="18" charset="0"/>
              </a:rPr>
              <a:t>Sanayici</a:t>
            </a:r>
            <a:r>
              <a:rPr lang="tr-TR" sz="2100" dirty="0" smtClean="0">
                <a:latin typeface="Times New Roman" panose="02020603050405020304" pitchFamily="18" charset="0"/>
                <a:cs typeface="Times New Roman" panose="02020603050405020304" pitchFamily="18" charset="0"/>
              </a:rPr>
              <a:t>.</a:t>
            </a:r>
          </a:p>
          <a:p>
            <a:pPr marL="0" indent="0" algn="just">
              <a:buNone/>
            </a:pPr>
            <a:r>
              <a:rPr lang="tr-TR" sz="2100" dirty="0" smtClean="0">
                <a:latin typeface="Times New Roman" panose="02020603050405020304" pitchFamily="18" charset="0"/>
                <a:cs typeface="Times New Roman" panose="02020603050405020304" pitchFamily="18" charset="0"/>
              </a:rPr>
              <a:t>6</a:t>
            </a:r>
            <a:r>
              <a:rPr lang="tr-TR" sz="2100" dirty="0" smtClean="0">
                <a:latin typeface="Times New Roman" panose="02020603050405020304" pitchFamily="18" charset="0"/>
                <a:cs typeface="Times New Roman" panose="02020603050405020304" pitchFamily="18" charset="0"/>
              </a:rPr>
              <a:t>) Tüccar. </a:t>
            </a:r>
            <a:endParaRPr lang="tr-TR" sz="2100" dirty="0" smtClean="0">
              <a:latin typeface="Times New Roman" panose="02020603050405020304" pitchFamily="18" charset="0"/>
              <a:cs typeface="Times New Roman" panose="02020603050405020304" pitchFamily="18" charset="0"/>
            </a:endParaRPr>
          </a:p>
          <a:p>
            <a:pPr marL="0" indent="0" algn="just">
              <a:buNone/>
            </a:pPr>
            <a:r>
              <a:rPr lang="tr-TR" sz="2100" dirty="0" smtClean="0">
                <a:latin typeface="Times New Roman" panose="02020603050405020304" pitchFamily="18" charset="0"/>
                <a:cs typeface="Times New Roman" panose="02020603050405020304" pitchFamily="18" charset="0"/>
              </a:rPr>
              <a:t>7</a:t>
            </a:r>
            <a:r>
              <a:rPr lang="tr-TR" sz="2100" dirty="0" smtClean="0">
                <a:latin typeface="Times New Roman" panose="02020603050405020304" pitchFamily="18" charset="0"/>
                <a:cs typeface="Times New Roman" panose="02020603050405020304" pitchFamily="18" charset="0"/>
              </a:rPr>
              <a:t>) Memur. </a:t>
            </a:r>
          </a:p>
          <a:p>
            <a:pPr algn="just"/>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873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705" y="0"/>
            <a:ext cx="10515600" cy="619534"/>
          </a:xfrm>
        </p:spPr>
        <p:txBody>
          <a:bodyPr>
            <a:noAutofit/>
          </a:bodyPr>
          <a:lstStyle/>
          <a:p>
            <a:pPr algn="just"/>
            <a:r>
              <a:rPr lang="tr-TR" sz="2100" b="1" dirty="0">
                <a:latin typeface="Times New Roman" panose="02020603050405020304" pitchFamily="18" charset="0"/>
                <a:cs typeface="Times New Roman" panose="02020603050405020304" pitchFamily="18" charset="0"/>
              </a:rPr>
              <a:t>Halkçılık İlkesi Doğrultusunda Yapılan </a:t>
            </a:r>
            <a:r>
              <a:rPr lang="tr-TR" sz="2100" b="1" dirty="0" smtClean="0">
                <a:latin typeface="Times New Roman" panose="02020603050405020304" pitchFamily="18" charset="0"/>
                <a:cs typeface="Times New Roman" panose="02020603050405020304" pitchFamily="18" charset="0"/>
              </a:rPr>
              <a:t>İnkılâplar </a:t>
            </a:r>
            <a:endParaRPr lang="en-US" sz="21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7705" y="619534"/>
            <a:ext cx="10058400" cy="4725706"/>
          </a:xfrm>
        </p:spPr>
        <p:txBody>
          <a:bodyPr>
            <a:noAutofit/>
          </a:bodyPr>
          <a:lstStyle/>
          <a:p>
            <a:r>
              <a:rPr lang="tr-TR" sz="2100" dirty="0" smtClean="0">
                <a:latin typeface="Times New Roman" panose="02020603050405020304" pitchFamily="18" charset="0"/>
                <a:cs typeface="Times New Roman" panose="02020603050405020304" pitchFamily="18" charset="0"/>
              </a:rPr>
              <a:t> </a:t>
            </a:r>
            <a:r>
              <a:rPr lang="tr-TR" sz="2100" dirty="0">
                <a:latin typeface="Times New Roman" panose="02020603050405020304" pitchFamily="18" charset="0"/>
                <a:cs typeface="Times New Roman" panose="02020603050405020304" pitchFamily="18" charset="0"/>
              </a:rPr>
              <a:t>Cumhuriyetin İlanı </a:t>
            </a:r>
            <a:endParaRPr lang="tr-TR" sz="2100" dirty="0" smtClean="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 </a:t>
            </a:r>
            <a:r>
              <a:rPr lang="tr-TR" sz="2100" dirty="0">
                <a:latin typeface="Times New Roman" panose="02020603050405020304" pitchFamily="18" charset="0"/>
                <a:cs typeface="Times New Roman" panose="02020603050405020304" pitchFamily="18" charset="0"/>
              </a:rPr>
              <a:t>Kılık-Kıyafet Kanunu’nun </a:t>
            </a:r>
            <a:r>
              <a:rPr lang="tr-TR" sz="2100" dirty="0" smtClean="0">
                <a:latin typeface="Times New Roman" panose="02020603050405020304" pitchFamily="18" charset="0"/>
                <a:cs typeface="Times New Roman" panose="02020603050405020304" pitchFamily="18" charset="0"/>
              </a:rPr>
              <a:t>Kabulü</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Aşar </a:t>
            </a:r>
            <a:r>
              <a:rPr lang="tr-TR" sz="2100" dirty="0">
                <a:latin typeface="Times New Roman" panose="02020603050405020304" pitchFamily="18" charset="0"/>
                <a:cs typeface="Times New Roman" panose="02020603050405020304" pitchFamily="18" charset="0"/>
              </a:rPr>
              <a:t>Vergisinin </a:t>
            </a:r>
            <a:r>
              <a:rPr lang="tr-TR" sz="2100" dirty="0" smtClean="0">
                <a:latin typeface="Times New Roman" panose="02020603050405020304" pitchFamily="18" charset="0"/>
                <a:cs typeface="Times New Roman" panose="02020603050405020304" pitchFamily="18" charset="0"/>
              </a:rPr>
              <a:t>kaldırılması</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Medeni </a:t>
            </a:r>
            <a:r>
              <a:rPr lang="tr-TR" sz="2100" dirty="0">
                <a:latin typeface="Times New Roman" panose="02020603050405020304" pitchFamily="18" charset="0"/>
                <a:cs typeface="Times New Roman" panose="02020603050405020304" pitchFamily="18" charset="0"/>
              </a:rPr>
              <a:t>Kanun’un </a:t>
            </a:r>
            <a:r>
              <a:rPr lang="tr-TR" sz="2100" dirty="0" smtClean="0">
                <a:latin typeface="Times New Roman" panose="02020603050405020304" pitchFamily="18" charset="0"/>
                <a:cs typeface="Times New Roman" panose="02020603050405020304" pitchFamily="18" charset="0"/>
              </a:rPr>
              <a:t>kabulü</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Kadınlara </a:t>
            </a:r>
            <a:r>
              <a:rPr lang="tr-TR" sz="2100" dirty="0">
                <a:latin typeface="Times New Roman" panose="02020603050405020304" pitchFamily="18" charset="0"/>
                <a:cs typeface="Times New Roman" panose="02020603050405020304" pitchFamily="18" charset="0"/>
              </a:rPr>
              <a:t>seçme ve seçilme hakkının </a:t>
            </a:r>
            <a:r>
              <a:rPr lang="tr-TR" sz="2100" dirty="0" smtClean="0">
                <a:latin typeface="Times New Roman" panose="02020603050405020304" pitchFamily="18" charset="0"/>
                <a:cs typeface="Times New Roman" panose="02020603050405020304" pitchFamily="18" charset="0"/>
              </a:rPr>
              <a:t>verilmesi</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Yeni </a:t>
            </a:r>
            <a:r>
              <a:rPr lang="tr-TR" sz="2100" dirty="0">
                <a:latin typeface="Times New Roman" panose="02020603050405020304" pitchFamily="18" charset="0"/>
                <a:cs typeface="Times New Roman" panose="02020603050405020304" pitchFamily="18" charset="0"/>
              </a:rPr>
              <a:t>Türk </a:t>
            </a:r>
            <a:r>
              <a:rPr lang="tr-TR" sz="2100" dirty="0" err="1">
                <a:latin typeface="Times New Roman" panose="02020603050405020304" pitchFamily="18" charset="0"/>
                <a:cs typeface="Times New Roman" panose="02020603050405020304" pitchFamily="18" charset="0"/>
              </a:rPr>
              <a:t>Harfleri’nin</a:t>
            </a:r>
            <a:r>
              <a:rPr lang="tr-TR" sz="2100" dirty="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Kabulü</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İlköğretimin </a:t>
            </a:r>
            <a:r>
              <a:rPr lang="tr-TR" sz="2100" dirty="0">
                <a:latin typeface="Times New Roman" panose="02020603050405020304" pitchFamily="18" charset="0"/>
                <a:cs typeface="Times New Roman" panose="02020603050405020304" pitchFamily="18" charset="0"/>
              </a:rPr>
              <a:t>zorunlu hale </a:t>
            </a:r>
            <a:r>
              <a:rPr lang="tr-TR" sz="2100" dirty="0" smtClean="0">
                <a:latin typeface="Times New Roman" panose="02020603050405020304" pitchFamily="18" charset="0"/>
                <a:cs typeface="Times New Roman" panose="02020603050405020304" pitchFamily="18" charset="0"/>
              </a:rPr>
              <a:t>getirilmesi</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Sosyal </a:t>
            </a:r>
            <a:r>
              <a:rPr lang="tr-TR" sz="2100" dirty="0">
                <a:latin typeface="Times New Roman" panose="02020603050405020304" pitchFamily="18" charset="0"/>
                <a:cs typeface="Times New Roman" panose="02020603050405020304" pitchFamily="18" charset="0"/>
              </a:rPr>
              <a:t>devlet niteliğinin </a:t>
            </a:r>
            <a:r>
              <a:rPr lang="tr-TR" sz="2100" dirty="0" smtClean="0">
                <a:latin typeface="Times New Roman" panose="02020603050405020304" pitchFamily="18" charset="0"/>
                <a:cs typeface="Times New Roman" panose="02020603050405020304" pitchFamily="18" charset="0"/>
              </a:rPr>
              <a:t>benimsenmesi</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Sosyal </a:t>
            </a:r>
            <a:r>
              <a:rPr lang="tr-TR" sz="2100" dirty="0">
                <a:latin typeface="Times New Roman" panose="02020603050405020304" pitchFamily="18" charset="0"/>
                <a:cs typeface="Times New Roman" panose="02020603050405020304" pitchFamily="18" charset="0"/>
              </a:rPr>
              <a:t>hizmet kurumları ve sağlık örgütlerinin kurulması </a:t>
            </a:r>
            <a:endParaRPr lang="tr-TR" sz="2100" dirty="0" smtClean="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a:t>
            </a:r>
            <a:r>
              <a:rPr lang="tr-TR" sz="2100" dirty="0">
                <a:latin typeface="Times New Roman" panose="02020603050405020304" pitchFamily="18" charset="0"/>
                <a:cs typeface="Times New Roman" panose="02020603050405020304" pitchFamily="18" charset="0"/>
              </a:rPr>
              <a:t>Çocuk </a:t>
            </a:r>
            <a:r>
              <a:rPr lang="tr-TR" sz="2100" dirty="0" smtClean="0">
                <a:latin typeface="Times New Roman" panose="02020603050405020304" pitchFamily="18" charset="0"/>
                <a:cs typeface="Times New Roman" panose="02020603050405020304" pitchFamily="18" charset="0"/>
              </a:rPr>
              <a:t>Esirgeme </a:t>
            </a:r>
            <a:r>
              <a:rPr lang="tr-TR" sz="2100" dirty="0">
                <a:latin typeface="Times New Roman" panose="02020603050405020304" pitchFamily="18" charset="0"/>
                <a:cs typeface="Times New Roman" panose="02020603050405020304" pitchFamily="18" charset="0"/>
              </a:rPr>
              <a:t>Kurumu’nun açılması, devlet hastanelerinin açılması, dispanserlerin açılması, Kızılay’ın </a:t>
            </a:r>
            <a:r>
              <a:rPr lang="tr-TR" sz="2100" dirty="0" smtClean="0">
                <a:latin typeface="Times New Roman" panose="02020603050405020304" pitchFamily="18" charset="0"/>
                <a:cs typeface="Times New Roman" panose="02020603050405020304" pitchFamily="18" charset="0"/>
              </a:rPr>
              <a:t>güçlendirilmesi)</a:t>
            </a:r>
          </a:p>
          <a:p>
            <a:r>
              <a:rPr lang="tr-TR" sz="2100" dirty="0" smtClean="0">
                <a:latin typeface="Times New Roman" panose="02020603050405020304" pitchFamily="18" charset="0"/>
                <a:cs typeface="Times New Roman" panose="02020603050405020304" pitchFamily="18" charset="0"/>
              </a:rPr>
              <a:t>Devlet </a:t>
            </a:r>
            <a:r>
              <a:rPr lang="tr-TR" sz="2100" dirty="0">
                <a:latin typeface="Times New Roman" panose="02020603050405020304" pitchFamily="18" charset="0"/>
                <a:cs typeface="Times New Roman" panose="02020603050405020304" pitchFamily="18" charset="0"/>
              </a:rPr>
              <a:t>Demir Yolları’nın </a:t>
            </a:r>
            <a:r>
              <a:rPr lang="tr-TR" sz="2100" dirty="0" smtClean="0">
                <a:latin typeface="Times New Roman" panose="02020603050405020304" pitchFamily="18" charset="0"/>
                <a:cs typeface="Times New Roman" panose="02020603050405020304" pitchFamily="18" charset="0"/>
              </a:rPr>
              <a:t>kurulması</a:t>
            </a:r>
          </a:p>
          <a:p>
            <a:r>
              <a:rPr lang="tr-TR" sz="2100" dirty="0" smtClean="0">
                <a:latin typeface="Times New Roman" panose="02020603050405020304" pitchFamily="18" charset="0"/>
                <a:cs typeface="Times New Roman" panose="02020603050405020304" pitchFamily="18" charset="0"/>
              </a:rPr>
              <a:t>Soyadı </a:t>
            </a:r>
            <a:r>
              <a:rPr lang="tr-TR" sz="2100" dirty="0">
                <a:latin typeface="Times New Roman" panose="02020603050405020304" pitchFamily="18" charset="0"/>
                <a:cs typeface="Times New Roman" panose="02020603050405020304" pitchFamily="18" charset="0"/>
              </a:rPr>
              <a:t>kanununun yanı sıra çıkarılan özel bir kanunla ağa, hacı, hoca, hafız, molla, </a:t>
            </a:r>
            <a:r>
              <a:rPr lang="tr-TR" sz="2100" dirty="0" smtClean="0">
                <a:latin typeface="Times New Roman" panose="02020603050405020304" pitchFamily="18" charset="0"/>
                <a:cs typeface="Times New Roman" panose="02020603050405020304" pitchFamily="18" charset="0"/>
              </a:rPr>
              <a:t>bey gibi </a:t>
            </a:r>
            <a:r>
              <a:rPr lang="tr-TR" sz="2100" dirty="0">
                <a:latin typeface="Times New Roman" panose="02020603050405020304" pitchFamily="18" charset="0"/>
                <a:cs typeface="Times New Roman" panose="02020603050405020304" pitchFamily="18" charset="0"/>
              </a:rPr>
              <a:t>ayrıcalık belirten eski ünvanların kaldırılması </a:t>
            </a:r>
            <a:endParaRPr lang="tr-TR" sz="2100" dirty="0" smtClean="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Azınlıklar </a:t>
            </a:r>
            <a:r>
              <a:rPr lang="tr-TR" sz="2100" dirty="0">
                <a:latin typeface="Times New Roman" panose="02020603050405020304" pitchFamily="18" charset="0"/>
                <a:cs typeface="Times New Roman" panose="02020603050405020304" pitchFamily="18" charset="0"/>
              </a:rPr>
              <a:t>Türk vatandaşı kabul edilerek ayrıcalıkların sona erdirilmesi ve eşitliğin sağlanması amaçlanmıştır.</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903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09600" y="0"/>
            <a:ext cx="10058400" cy="1609344"/>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Laiklik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sz="half" idx="1"/>
          </p:nvPr>
        </p:nvSpPr>
        <p:spPr>
          <a:xfrm>
            <a:off x="609600" y="1219199"/>
            <a:ext cx="5388864" cy="4336870"/>
          </a:xfrm>
        </p:spPr>
        <p:txBody>
          <a:bodyPr>
            <a:normAutofit lnSpcReduction="10000"/>
          </a:bodyPr>
          <a:lstStyle/>
          <a:p>
            <a:pPr algn="just"/>
            <a:r>
              <a:rPr lang="tr-TR" sz="2100" dirty="0" smtClean="0">
                <a:latin typeface="Times New Roman" panose="02020603050405020304" pitchFamily="18" charset="0"/>
                <a:cs typeface="Times New Roman" panose="02020603050405020304" pitchFamily="18" charset="0"/>
              </a:rPr>
              <a:t>Lâik Devlet: Devlet ve din işlerinin birbirinden tamamen ayrıldığı, devletin, vatandaşlarının dinî inanç ve ibadetlerine hiçbir şekilde müdahale etmediği, devlet yönetiminin de din kurallarına bağlı ve dinî kuruluşların etkisinde olmadığı bir yönetim sistemidir. Lâik bir devlet, belli bir dinin kurallarını vatandaşlarına benimsetmek ve uygulatmak için çalışmaz. </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Laiklik egemenliğin kaynağı ile ilgili bir kavramdır. Atatürk Türkiye’nin çağdaş uygarlık düzeyine ulaşmasının ancak lâik bir cumhuriyetle olabileceğine inanmış, tanrı egemenliğine dayalı </a:t>
            </a:r>
            <a:r>
              <a:rPr lang="tr-TR" sz="2100" dirty="0" err="1" smtClean="0">
                <a:latin typeface="Times New Roman" panose="02020603050405020304" pitchFamily="18" charset="0"/>
                <a:cs typeface="Times New Roman" panose="02020603050405020304" pitchFamily="18" charset="0"/>
              </a:rPr>
              <a:t>monarşik</a:t>
            </a:r>
            <a:r>
              <a:rPr lang="tr-TR" sz="2100" dirty="0" smtClean="0">
                <a:latin typeface="Times New Roman" panose="02020603050405020304" pitchFamily="18" charset="0"/>
                <a:cs typeface="Times New Roman" panose="02020603050405020304" pitchFamily="18" charset="0"/>
              </a:rPr>
              <a:t> düzen yerine, halk egemenliğine dayanan lâik cumhuriyet düzenini getirmiştir. </a:t>
            </a:r>
            <a:endParaRPr lang="en-US" sz="2100" dirty="0" smtClean="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p:txBody>
      </p:sp>
      <p:pic>
        <p:nvPicPr>
          <p:cNvPr id="3074" name="Picture 2" descr="C:\Users\AyşeEce\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123" y="1609344"/>
            <a:ext cx="4804054" cy="3230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5286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96637" y="435000"/>
            <a:ext cx="10515600" cy="6194400"/>
          </a:xfrm>
        </p:spPr>
        <p:txBody>
          <a:bodyPr>
            <a:normAutofit/>
          </a:bodyPr>
          <a:lstStyle/>
          <a:p>
            <a:pPr marL="0" lvl="0" indent="0" algn="just">
              <a:buNone/>
            </a:pPr>
            <a:r>
              <a:rPr lang="tr-TR" sz="2100" dirty="0" smtClean="0">
                <a:latin typeface="Times New Roman" panose="02020603050405020304" pitchFamily="18" charset="0"/>
                <a:cs typeface="Times New Roman" panose="02020603050405020304" pitchFamily="18" charset="0"/>
              </a:rPr>
              <a:t>Çoğu zaman bir yönü ile ele alınan </a:t>
            </a:r>
            <a:r>
              <a:rPr lang="tr-TR" sz="2100" dirty="0" smtClean="0">
                <a:latin typeface="Times New Roman" panose="02020603050405020304" pitchFamily="18" charset="0"/>
                <a:cs typeface="Times New Roman" panose="02020603050405020304" pitchFamily="18" charset="0"/>
              </a:rPr>
              <a:t>laiklik, </a:t>
            </a:r>
            <a:r>
              <a:rPr lang="tr-TR" sz="2100" dirty="0" smtClean="0">
                <a:latin typeface="Times New Roman" panose="02020603050405020304" pitchFamily="18" charset="0"/>
                <a:cs typeface="Times New Roman" panose="02020603050405020304" pitchFamily="18" charset="0"/>
              </a:rPr>
              <a:t>birbirini tamamlayan aşağıdaki </a:t>
            </a:r>
            <a:r>
              <a:rPr lang="tr-TR" sz="2100" dirty="0">
                <a:solidFill>
                  <a:prstClr val="black"/>
                </a:solidFill>
                <a:latin typeface="Times New Roman" panose="02020603050405020304" pitchFamily="18" charset="0"/>
                <a:cs typeface="Times New Roman" panose="02020603050405020304" pitchFamily="18" charset="0"/>
              </a:rPr>
              <a:t>temel unsurlardan </a:t>
            </a:r>
            <a:r>
              <a:rPr lang="tr-TR" sz="2100" dirty="0" smtClean="0">
                <a:solidFill>
                  <a:prstClr val="black"/>
                </a:solidFill>
                <a:latin typeface="Times New Roman" panose="02020603050405020304" pitchFamily="18" charset="0"/>
                <a:cs typeface="Times New Roman" panose="02020603050405020304" pitchFamily="18" charset="0"/>
              </a:rPr>
              <a:t>oluşmaktadır: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Laikliğin </a:t>
            </a:r>
            <a:r>
              <a:rPr lang="tr-TR" sz="2100" dirty="0" smtClean="0">
                <a:latin typeface="Times New Roman" panose="02020603050405020304" pitchFamily="18" charset="0"/>
                <a:cs typeface="Times New Roman" panose="02020603050405020304" pitchFamily="18" charset="0"/>
              </a:rPr>
              <a:t>bir unsuru, din ve vicdan hürriyetidir. Teokratik bir devlet kurma amacına yönelik olmamak kaydıyla anayasada yer aldığı şekliyle “herkes vicdan, dinî inanç ve kanaat hürriyetine sahiptir.” Daha açık bir ifadeyle, her ferdin bir dine inanmak veya inanmamak hürriyeti, </a:t>
            </a:r>
          </a:p>
          <a:p>
            <a:pPr algn="just"/>
            <a:r>
              <a:rPr lang="tr-TR" sz="2100" dirty="0" smtClean="0">
                <a:latin typeface="Times New Roman" panose="02020603050405020304" pitchFamily="18" charset="0"/>
                <a:cs typeface="Times New Roman" panose="02020603050405020304" pitchFamily="18" charset="0"/>
              </a:rPr>
              <a:t>Laikliğin </a:t>
            </a:r>
            <a:r>
              <a:rPr lang="tr-TR" sz="2100" dirty="0" smtClean="0">
                <a:latin typeface="Times New Roman" panose="02020603050405020304" pitchFamily="18" charset="0"/>
                <a:cs typeface="Times New Roman" panose="02020603050405020304" pitchFamily="18" charset="0"/>
              </a:rPr>
              <a:t>ikinci unsuru resmî bir devlet dininin bulunmamasıdır. Daha önce lâik devlet tanımında da ifade edildiği gibi, lâik devlette, din, bir vicdan sorunu olduğu, dolayısıyla devlet, belli bir dinin kurallarını vatandaşlarına benimsetmek ve uygulatmak için zorlayıcı kurallar koyamaması,</a:t>
            </a:r>
          </a:p>
          <a:p>
            <a:pPr algn="just"/>
            <a:r>
              <a:rPr lang="tr-TR" sz="2100" dirty="0" smtClean="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Laikliğin </a:t>
            </a:r>
            <a:r>
              <a:rPr lang="tr-TR" sz="2100" dirty="0" smtClean="0">
                <a:latin typeface="Times New Roman" panose="02020603050405020304" pitchFamily="18" charset="0"/>
                <a:cs typeface="Times New Roman" panose="02020603050405020304" pitchFamily="18" charset="0"/>
              </a:rPr>
              <a:t>üçüncü unsuru, devletin din ve mezhepleri ne olursa olsun yurttaşlara eşit işlem yapması, </a:t>
            </a:r>
          </a:p>
          <a:p>
            <a:pPr algn="just"/>
            <a:r>
              <a:rPr lang="tr-TR" sz="2100" dirty="0" smtClean="0">
                <a:latin typeface="Times New Roman" panose="02020603050405020304" pitchFamily="18" charset="0"/>
                <a:cs typeface="Times New Roman" panose="02020603050405020304" pitchFamily="18" charset="0"/>
              </a:rPr>
              <a:t>Laikliğin </a:t>
            </a:r>
            <a:r>
              <a:rPr lang="tr-TR" sz="2100" dirty="0" smtClean="0">
                <a:latin typeface="Times New Roman" panose="02020603050405020304" pitchFamily="18" charset="0"/>
                <a:cs typeface="Times New Roman" panose="02020603050405020304" pitchFamily="18" charset="0"/>
              </a:rPr>
              <a:t>dördüncü ve çok önemli bir unsuru, devlet yönetiminin din kurallarına göre değil, toplum ihtiyaçlarına, akla, bilime, hayatın gerçeklerine göre yürütülmesidir; dinle devletin ayrılması, </a:t>
            </a:r>
          </a:p>
          <a:p>
            <a:pPr algn="just"/>
            <a:r>
              <a:rPr lang="tr-TR" sz="2100" dirty="0" smtClean="0">
                <a:latin typeface="Times New Roman" panose="02020603050405020304" pitchFamily="18" charset="0"/>
                <a:cs typeface="Times New Roman" panose="02020603050405020304" pitchFamily="18" charset="0"/>
              </a:rPr>
              <a:t>Laikliğin </a:t>
            </a:r>
            <a:r>
              <a:rPr lang="tr-TR" sz="2100" dirty="0" smtClean="0">
                <a:latin typeface="Times New Roman" panose="02020603050405020304" pitchFamily="18" charset="0"/>
                <a:cs typeface="Times New Roman" panose="02020603050405020304" pitchFamily="18" charset="0"/>
              </a:rPr>
              <a:t>beşinci unsuru olarak, eğitimin lâik, akılcı ve çağdaş esaslara göre </a:t>
            </a:r>
            <a:r>
              <a:rPr lang="tr-TR" sz="2100" dirty="0" smtClean="0">
                <a:latin typeface="Times New Roman" panose="02020603050405020304" pitchFamily="18" charset="0"/>
                <a:cs typeface="Times New Roman" panose="02020603050405020304" pitchFamily="18" charset="0"/>
              </a:rPr>
              <a:t>düzenlenmesi. </a:t>
            </a:r>
            <a:endParaRPr lang="tr-TR" sz="2100" dirty="0" smtClean="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9071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57349" y="441960"/>
            <a:ext cx="10058400" cy="773991"/>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Atatürk ve Laiklik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sz="half" idx="1"/>
          </p:nvPr>
        </p:nvSpPr>
        <p:spPr>
          <a:xfrm>
            <a:off x="365760" y="1215951"/>
            <a:ext cx="5457018" cy="4894416"/>
          </a:xfrm>
        </p:spPr>
        <p:txBody>
          <a:bodyPr>
            <a:noAutofit/>
          </a:bodyPr>
          <a:lstStyle/>
          <a:p>
            <a:pPr algn="just"/>
            <a:r>
              <a:rPr lang="tr-TR" sz="2100" dirty="0" smtClean="0">
                <a:latin typeface="Times New Roman" panose="02020603050405020304" pitchFamily="18" charset="0"/>
                <a:cs typeface="Times New Roman" panose="02020603050405020304" pitchFamily="18" charset="0"/>
              </a:rPr>
              <a:t>Atatürk, dine değil, cehalette ve din adına ileri sürülen safsatalara dinle hiçbir ilgisi olmayan hurafelere ve dinî siyasal amaçlara alet ederek egemenlik sürdürmek isteyenlere karşıdır. Atatürk “Din, bir vicdan meselesidir. Herkes vicdanının emrine uymakta serbesttir. Biz dine saygı gösteririz. Düşünüşe ve düşünceye muhalif değiliz. Biz sadece din işlerini, millet ve devlet işleriyle karıştırmamaya çalışıyoruz; </a:t>
            </a:r>
            <a:r>
              <a:rPr lang="tr-TR" sz="2100" dirty="0" err="1" smtClean="0">
                <a:latin typeface="Times New Roman" panose="02020603050405020304" pitchFamily="18" charset="0"/>
                <a:cs typeface="Times New Roman" panose="02020603050405020304" pitchFamily="18" charset="0"/>
              </a:rPr>
              <a:t>kaste</a:t>
            </a:r>
            <a:r>
              <a:rPr lang="tr-TR" sz="2100" dirty="0" smtClean="0">
                <a:latin typeface="Times New Roman" panose="02020603050405020304" pitchFamily="18" charset="0"/>
                <a:cs typeface="Times New Roman" panose="02020603050405020304" pitchFamily="18" charset="0"/>
              </a:rPr>
              <a:t> ve fiile dayanan </a:t>
            </a:r>
            <a:r>
              <a:rPr lang="tr-TR" sz="2100" dirty="0" err="1" smtClean="0">
                <a:latin typeface="Times New Roman" panose="02020603050405020304" pitchFamily="18" charset="0"/>
                <a:cs typeface="Times New Roman" panose="02020603050405020304" pitchFamily="18" charset="0"/>
              </a:rPr>
              <a:t>taassupkâr</a:t>
            </a:r>
            <a:r>
              <a:rPr lang="tr-TR" sz="2100" dirty="0" smtClean="0">
                <a:latin typeface="Times New Roman" panose="02020603050405020304" pitchFamily="18" charset="0"/>
                <a:cs typeface="Times New Roman" panose="02020603050405020304" pitchFamily="18" charset="0"/>
              </a:rPr>
              <a:t> hareketlerden sakınıyoruz. Gericilere asla fırsat vermeyeceğiz.” demektedir. </a:t>
            </a:r>
            <a:endParaRPr lang="tr-TR" sz="2100" dirty="0">
              <a:latin typeface="Times New Roman" panose="02020603050405020304" pitchFamily="18" charset="0"/>
              <a:cs typeface="Times New Roman" panose="02020603050405020304" pitchFamily="18" charset="0"/>
            </a:endParaRPr>
          </a:p>
          <a:p>
            <a:pPr algn="just"/>
            <a:r>
              <a:rPr lang="tr-TR" sz="2000" dirty="0" smtClean="0">
                <a:latin typeface="Times New Roman" panose="02020603050405020304" pitchFamily="18" charset="0"/>
                <a:cs typeface="Times New Roman" panose="02020603050405020304" pitchFamily="18" charset="0"/>
              </a:rPr>
              <a:t>Atatürk’e göre, “din vardır ve gereklidir” “Din lüzumlu bir müessesedir. Dinsiz milletlerin devamına imkân yoktur. yalnız şurası var ki din, Allah ile kul arasındaki bağlılıktır.” </a:t>
            </a:r>
          </a:p>
          <a:p>
            <a:pPr algn="just"/>
            <a:endParaRPr lang="tr-TR" sz="2100" dirty="0" smtClean="0">
              <a:latin typeface="Times New Roman" panose="02020603050405020304" pitchFamily="18" charset="0"/>
              <a:cs typeface="Times New Roman" panose="02020603050405020304" pitchFamily="18" charset="0"/>
            </a:endParaRPr>
          </a:p>
          <a:p>
            <a:endParaRPr lang="tr-TR" sz="2100" dirty="0">
              <a:latin typeface="Times New Roman" panose="02020603050405020304" pitchFamily="18" charset="0"/>
              <a:cs typeface="Times New Roman" panose="02020603050405020304" pitchFamily="18" charset="0"/>
            </a:endParaRPr>
          </a:p>
        </p:txBody>
      </p:sp>
      <p:pic>
        <p:nvPicPr>
          <p:cNvPr id="4098" name="Picture 2" descr="C:\Users\AyşeEce\Desktop\indir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736" y="1999723"/>
            <a:ext cx="4918157" cy="275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788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6220" y="1385609"/>
            <a:ext cx="4149740" cy="3096344"/>
          </a:xfrm>
        </p:spPr>
      </p:pic>
      <p:sp>
        <p:nvSpPr>
          <p:cNvPr id="4" name="İçerik Yer Tutucusu 3"/>
          <p:cNvSpPr>
            <a:spLocks noGrp="1"/>
          </p:cNvSpPr>
          <p:nvPr>
            <p:ph sz="half" idx="2"/>
          </p:nvPr>
        </p:nvSpPr>
        <p:spPr>
          <a:xfrm>
            <a:off x="6240016" y="1020622"/>
            <a:ext cx="4038600" cy="5504723"/>
          </a:xfrm>
        </p:spPr>
        <p:txBody>
          <a:bodyPr>
            <a:normAutofit/>
          </a:bodyPr>
          <a:lstStyle/>
          <a:p>
            <a:pPr algn="just"/>
            <a:r>
              <a:rPr lang="tr-TR" sz="2100" dirty="0">
                <a:latin typeface="Times New Roman" pitchFamily="18" charset="0"/>
                <a:cs typeface="Times New Roman" pitchFamily="18" charset="0"/>
              </a:rPr>
              <a:t>Atatürk de, hastalığına bakmadan bu gösteriye katılmakta ısrar eder. </a:t>
            </a:r>
          </a:p>
          <a:p>
            <a:pPr algn="just"/>
            <a:r>
              <a:rPr lang="tr-TR" sz="2100" dirty="0">
                <a:latin typeface="Times New Roman" pitchFamily="18" charset="0"/>
                <a:cs typeface="Times New Roman" pitchFamily="18" charset="0"/>
              </a:rPr>
              <a:t>Hasta olmasına rağmen Ankara’da katıldığı Gençlik ve Spor Bayramı kutlamalarının ardından Mersin’e gitmek üzere trenle hareket eder. </a:t>
            </a:r>
          </a:p>
          <a:p>
            <a:pPr algn="just"/>
            <a:r>
              <a:rPr lang="tr-TR" sz="2100" dirty="0">
                <a:latin typeface="Times New Roman" pitchFamily="18" charset="0"/>
                <a:cs typeface="Times New Roman" pitchFamily="18" charset="0"/>
              </a:rPr>
              <a:t>Buradaki yoğun programın ve bunaltıcı sıcağın da etkisiyle, hastalığı daha da ilerler. (Acun, s. 293, 2016) </a:t>
            </a:r>
          </a:p>
          <a:p>
            <a:pPr algn="just"/>
            <a:endParaRPr lang="tr-TR" sz="2100" dirty="0">
              <a:latin typeface="Times New Roman" pitchFamily="18" charset="0"/>
              <a:cs typeface="Times New Roman" pitchFamily="18" charset="0"/>
            </a:endParaRPr>
          </a:p>
        </p:txBody>
      </p:sp>
      <p:sp>
        <p:nvSpPr>
          <p:cNvPr id="6" name="Metin kutusu 5"/>
          <p:cNvSpPr txBox="1"/>
          <p:nvPr/>
        </p:nvSpPr>
        <p:spPr>
          <a:xfrm>
            <a:off x="1824886" y="4565907"/>
            <a:ext cx="3672408" cy="523220"/>
          </a:xfrm>
          <a:prstGeom prst="rect">
            <a:avLst/>
          </a:prstGeom>
          <a:noFill/>
        </p:spPr>
        <p:txBody>
          <a:bodyPr wrap="square" rtlCol="0">
            <a:spAutoFit/>
          </a:bodyPr>
          <a:lstStyle/>
          <a:p>
            <a:r>
              <a:rPr lang="tr-TR" sz="1400" dirty="0">
                <a:latin typeface="Times New Roman" pitchFamily="18" charset="0"/>
                <a:cs typeface="Times New Roman" pitchFamily="18" charset="0"/>
              </a:rPr>
              <a:t>Mustafa Kemal’in son 19 Mayıs Kutlaması – 19 Mayıs 1938</a:t>
            </a:r>
          </a:p>
        </p:txBody>
      </p:sp>
    </p:spTree>
    <p:extLst>
      <p:ext uri="{BB962C8B-B14F-4D97-AF65-F5344CB8AC3E}">
        <p14:creationId xmlns:p14="http://schemas.microsoft.com/office/powerpoint/2010/main" val="42017828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2873"/>
            <a:ext cx="10515600" cy="1325563"/>
          </a:xfrm>
        </p:spPr>
        <p:txBody>
          <a:bodyPr>
            <a:noAutofit/>
          </a:bodyPr>
          <a:lstStyle/>
          <a:p>
            <a:pPr algn="just"/>
            <a:r>
              <a:rPr lang="en-US" sz="2100" b="1" dirty="0" err="1">
                <a:latin typeface="Times New Roman" panose="02020603050405020304" pitchFamily="18" charset="0"/>
                <a:cs typeface="Times New Roman" panose="02020603050405020304" pitchFamily="18" charset="0"/>
              </a:rPr>
              <a:t>Laiklik</a:t>
            </a: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İlkesi</a:t>
            </a: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Doğrultusunda</a:t>
            </a:r>
            <a:r>
              <a:rPr lang="en-US" sz="21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Yapılan</a:t>
            </a:r>
            <a:r>
              <a:rPr lang="en-US" sz="2100" b="1" dirty="0">
                <a:latin typeface="Times New Roman" panose="02020603050405020304" pitchFamily="18" charset="0"/>
                <a:cs typeface="Times New Roman" panose="02020603050405020304" pitchFamily="18" charset="0"/>
              </a:rPr>
              <a:t> </a:t>
            </a:r>
            <a:r>
              <a:rPr lang="en-US" sz="2100" b="1" dirty="0" err="1" smtClean="0">
                <a:latin typeface="Times New Roman" panose="02020603050405020304" pitchFamily="18" charset="0"/>
                <a:cs typeface="Times New Roman" panose="02020603050405020304" pitchFamily="18" charset="0"/>
              </a:rPr>
              <a:t>İnkıl</a:t>
            </a:r>
            <a:r>
              <a:rPr lang="tr-TR" sz="2100" b="1" dirty="0" smtClean="0">
                <a:latin typeface="Times New Roman" panose="02020603050405020304" pitchFamily="18" charset="0"/>
                <a:cs typeface="Times New Roman" panose="02020603050405020304" pitchFamily="18" charset="0"/>
              </a:rPr>
              <a:t>â</a:t>
            </a:r>
            <a:r>
              <a:rPr lang="en-US" sz="2100" b="1" dirty="0" err="1" smtClean="0">
                <a:latin typeface="Times New Roman" panose="02020603050405020304" pitchFamily="18" charset="0"/>
                <a:cs typeface="Times New Roman" panose="02020603050405020304" pitchFamily="18" charset="0"/>
              </a:rPr>
              <a:t>plar</a:t>
            </a:r>
            <a:r>
              <a:rPr lang="en-US" sz="2100" b="1" dirty="0" smtClean="0">
                <a:latin typeface="Times New Roman" panose="02020603050405020304" pitchFamily="18" charset="0"/>
                <a:cs typeface="Times New Roman" panose="02020603050405020304" pitchFamily="18" charset="0"/>
              </a:rPr>
              <a:t> </a:t>
            </a:r>
            <a:endParaRPr lang="en-US" sz="21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433739"/>
            <a:ext cx="10515600" cy="4351338"/>
          </a:xfrm>
        </p:spPr>
        <p:txBody>
          <a:bodyPr>
            <a:normAutofit fontScale="92500" lnSpcReduction="10000"/>
          </a:bodyPr>
          <a:lstStyle/>
          <a:p>
            <a:r>
              <a:rPr lang="tr-TR" sz="2100" dirty="0" smtClean="0">
                <a:latin typeface="Times New Roman" panose="02020603050405020304" pitchFamily="18" charset="0"/>
                <a:cs typeface="Times New Roman" panose="02020603050405020304" pitchFamily="18" charset="0"/>
              </a:rPr>
              <a:t> </a:t>
            </a:r>
            <a:r>
              <a:rPr lang="tr-TR" sz="2100" dirty="0">
                <a:latin typeface="Times New Roman" panose="02020603050405020304" pitchFamily="18" charset="0"/>
                <a:cs typeface="Times New Roman" panose="02020603050405020304" pitchFamily="18" charset="0"/>
              </a:rPr>
              <a:t>Saltanatın </a:t>
            </a:r>
            <a:r>
              <a:rPr lang="tr-TR" sz="2100" dirty="0" smtClean="0">
                <a:latin typeface="Times New Roman" panose="02020603050405020304" pitchFamily="18" charset="0"/>
                <a:cs typeface="Times New Roman" panose="02020603050405020304" pitchFamily="18" charset="0"/>
              </a:rPr>
              <a:t>kaldırılması</a:t>
            </a:r>
          </a:p>
          <a:p>
            <a:r>
              <a:rPr lang="tr-TR" sz="2100" dirty="0" smtClean="0">
                <a:latin typeface="Times New Roman" panose="02020603050405020304" pitchFamily="18" charset="0"/>
                <a:cs typeface="Times New Roman" panose="02020603050405020304" pitchFamily="18" charset="0"/>
              </a:rPr>
              <a:t>Cumhuriyetin ilanı</a:t>
            </a:r>
          </a:p>
          <a:p>
            <a:r>
              <a:rPr lang="tr-TR" sz="2100" dirty="0" smtClean="0">
                <a:latin typeface="Times New Roman" panose="02020603050405020304" pitchFamily="18" charset="0"/>
                <a:cs typeface="Times New Roman" panose="02020603050405020304" pitchFamily="18" charset="0"/>
              </a:rPr>
              <a:t>Halifeliğin kaldırılması</a:t>
            </a:r>
            <a:endParaRPr lang="tr-TR" sz="2100" dirty="0">
              <a:latin typeface="Times New Roman" panose="02020603050405020304" pitchFamily="18" charset="0"/>
              <a:cs typeface="Times New Roman" panose="02020603050405020304" pitchFamily="18" charset="0"/>
            </a:endParaRPr>
          </a:p>
          <a:p>
            <a:r>
              <a:rPr lang="tr-TR" sz="2100" dirty="0" err="1" smtClean="0">
                <a:latin typeface="Times New Roman" panose="02020603050405020304" pitchFamily="18" charset="0"/>
                <a:cs typeface="Times New Roman" panose="02020603050405020304" pitchFamily="18" charset="0"/>
              </a:rPr>
              <a:t>Şer’iye</a:t>
            </a:r>
            <a:r>
              <a:rPr lang="tr-TR" sz="2100" dirty="0" smtClean="0">
                <a:latin typeface="Times New Roman" panose="02020603050405020304" pitchFamily="18" charset="0"/>
                <a:cs typeface="Times New Roman" panose="02020603050405020304" pitchFamily="18" charset="0"/>
              </a:rPr>
              <a:t> </a:t>
            </a:r>
            <a:r>
              <a:rPr lang="tr-TR" sz="2100" dirty="0">
                <a:latin typeface="Times New Roman" panose="02020603050405020304" pitchFamily="18" charset="0"/>
                <a:cs typeface="Times New Roman" panose="02020603050405020304" pitchFamily="18" charset="0"/>
              </a:rPr>
              <a:t>ve Evkaf </a:t>
            </a:r>
            <a:r>
              <a:rPr lang="tr-TR" sz="2100" dirty="0" err="1">
                <a:latin typeface="Times New Roman" panose="02020603050405020304" pitchFamily="18" charset="0"/>
                <a:cs typeface="Times New Roman" panose="02020603050405020304" pitchFamily="18" charset="0"/>
              </a:rPr>
              <a:t>Vekâleti’nin</a:t>
            </a:r>
            <a:r>
              <a:rPr lang="tr-TR" sz="2100" dirty="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kaldırılması</a:t>
            </a:r>
          </a:p>
          <a:p>
            <a:r>
              <a:rPr lang="tr-TR" sz="2100" dirty="0" err="1" smtClean="0">
                <a:latin typeface="Times New Roman" panose="02020603050405020304" pitchFamily="18" charset="0"/>
                <a:cs typeface="Times New Roman" panose="02020603050405020304" pitchFamily="18" charset="0"/>
              </a:rPr>
              <a:t>Tevhid</a:t>
            </a:r>
            <a:r>
              <a:rPr lang="tr-TR" sz="2100" dirty="0" smtClean="0">
                <a:latin typeface="Times New Roman" panose="02020603050405020304" pitchFamily="18" charset="0"/>
                <a:cs typeface="Times New Roman" panose="02020603050405020304" pitchFamily="18" charset="0"/>
              </a:rPr>
              <a:t>-i </a:t>
            </a:r>
            <a:r>
              <a:rPr lang="tr-TR" sz="2100" dirty="0">
                <a:latin typeface="Times New Roman" panose="02020603050405020304" pitchFamily="18" charset="0"/>
                <a:cs typeface="Times New Roman" panose="02020603050405020304" pitchFamily="18" charset="0"/>
              </a:rPr>
              <a:t>Tedrisat </a:t>
            </a:r>
            <a:r>
              <a:rPr lang="tr-TR" sz="2100" dirty="0" smtClean="0">
                <a:latin typeface="Times New Roman" panose="02020603050405020304" pitchFamily="18" charset="0"/>
                <a:cs typeface="Times New Roman" panose="02020603050405020304" pitchFamily="18" charset="0"/>
              </a:rPr>
              <a:t>kanunu</a:t>
            </a:r>
          </a:p>
          <a:p>
            <a:r>
              <a:rPr lang="tr-TR" sz="2100" dirty="0" smtClean="0">
                <a:latin typeface="Times New Roman" panose="02020603050405020304" pitchFamily="18" charset="0"/>
                <a:cs typeface="Times New Roman" panose="02020603050405020304" pitchFamily="18" charset="0"/>
              </a:rPr>
              <a:t>Tekke</a:t>
            </a:r>
            <a:r>
              <a:rPr lang="tr-TR" sz="2100" dirty="0">
                <a:latin typeface="Times New Roman" panose="02020603050405020304" pitchFamily="18" charset="0"/>
                <a:cs typeface="Times New Roman" panose="02020603050405020304" pitchFamily="18" charset="0"/>
              </a:rPr>
              <a:t>, zaviye ve türbelerin </a:t>
            </a:r>
            <a:r>
              <a:rPr lang="tr-TR" sz="2100" dirty="0" smtClean="0">
                <a:latin typeface="Times New Roman" panose="02020603050405020304" pitchFamily="18" charset="0"/>
                <a:cs typeface="Times New Roman" panose="02020603050405020304" pitchFamily="18" charset="0"/>
              </a:rPr>
              <a:t>kapatılması</a:t>
            </a:r>
          </a:p>
          <a:p>
            <a:r>
              <a:rPr lang="tr-TR" sz="2100" dirty="0" smtClean="0">
                <a:latin typeface="Times New Roman" panose="02020603050405020304" pitchFamily="18" charset="0"/>
                <a:cs typeface="Times New Roman" panose="02020603050405020304" pitchFamily="18" charset="0"/>
              </a:rPr>
              <a:t>Medeni </a:t>
            </a:r>
            <a:r>
              <a:rPr lang="tr-TR" sz="2100" dirty="0">
                <a:latin typeface="Times New Roman" panose="02020603050405020304" pitchFamily="18" charset="0"/>
                <a:cs typeface="Times New Roman" panose="02020603050405020304" pitchFamily="18" charset="0"/>
              </a:rPr>
              <a:t>Kanun’un </a:t>
            </a:r>
            <a:r>
              <a:rPr lang="tr-TR" sz="2100" dirty="0" smtClean="0">
                <a:latin typeface="Times New Roman" panose="02020603050405020304" pitchFamily="18" charset="0"/>
                <a:cs typeface="Times New Roman" panose="02020603050405020304" pitchFamily="18" charset="0"/>
              </a:rPr>
              <a:t>kabulü</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1924 </a:t>
            </a:r>
            <a:r>
              <a:rPr lang="tr-TR" sz="2100" dirty="0">
                <a:latin typeface="Times New Roman" panose="02020603050405020304" pitchFamily="18" charset="0"/>
                <a:cs typeface="Times New Roman" panose="02020603050405020304" pitchFamily="18" charset="0"/>
              </a:rPr>
              <a:t>Anayasası’ndan “Devletin dini İslam’dır” maddesinin </a:t>
            </a:r>
            <a:r>
              <a:rPr lang="tr-TR" sz="2100" dirty="0" smtClean="0">
                <a:latin typeface="Times New Roman" panose="02020603050405020304" pitchFamily="18" charset="0"/>
                <a:cs typeface="Times New Roman" panose="02020603050405020304" pitchFamily="18" charset="0"/>
              </a:rPr>
              <a:t>çıkarılması.</a:t>
            </a:r>
          </a:p>
          <a:p>
            <a:r>
              <a:rPr lang="tr-TR" sz="2100" dirty="0" smtClean="0">
                <a:latin typeface="Times New Roman" panose="02020603050405020304" pitchFamily="18" charset="0"/>
                <a:cs typeface="Times New Roman" panose="02020603050405020304" pitchFamily="18" charset="0"/>
              </a:rPr>
              <a:t>1924 </a:t>
            </a:r>
            <a:r>
              <a:rPr lang="tr-TR" sz="2100" dirty="0">
                <a:latin typeface="Times New Roman" panose="02020603050405020304" pitchFamily="18" charset="0"/>
                <a:cs typeface="Times New Roman" panose="02020603050405020304" pitchFamily="18" charset="0"/>
              </a:rPr>
              <a:t>Anayasası’na laiklik ilkesinin </a:t>
            </a:r>
            <a:r>
              <a:rPr lang="tr-TR" sz="2100" dirty="0" smtClean="0">
                <a:latin typeface="Times New Roman" panose="02020603050405020304" pitchFamily="18" charset="0"/>
                <a:cs typeface="Times New Roman" panose="02020603050405020304" pitchFamily="18" charset="0"/>
              </a:rPr>
              <a:t>girmesi</a:t>
            </a:r>
          </a:p>
          <a:p>
            <a:r>
              <a:rPr lang="tr-TR" sz="2100" dirty="0" smtClean="0">
                <a:latin typeface="Times New Roman" panose="02020603050405020304" pitchFamily="18" charset="0"/>
                <a:cs typeface="Times New Roman" panose="02020603050405020304" pitchFamily="18" charset="0"/>
              </a:rPr>
              <a:t>Maarif </a:t>
            </a:r>
            <a:r>
              <a:rPr lang="tr-TR" sz="2100" dirty="0">
                <a:latin typeface="Times New Roman" panose="02020603050405020304" pitchFamily="18" charset="0"/>
                <a:cs typeface="Times New Roman" panose="02020603050405020304" pitchFamily="18" charset="0"/>
              </a:rPr>
              <a:t>Teşkilatı hakkındaki kanunun </a:t>
            </a:r>
            <a:r>
              <a:rPr lang="tr-TR" sz="2100" dirty="0" smtClean="0">
                <a:latin typeface="Times New Roman" panose="02020603050405020304" pitchFamily="18" charset="0"/>
                <a:cs typeface="Times New Roman" panose="02020603050405020304" pitchFamily="18" charset="0"/>
              </a:rPr>
              <a:t>kabulü</a:t>
            </a:r>
          </a:p>
          <a:p>
            <a:r>
              <a:rPr lang="tr-TR" sz="2100" dirty="0" smtClean="0">
                <a:latin typeface="Times New Roman" panose="02020603050405020304" pitchFamily="18" charset="0"/>
                <a:cs typeface="Times New Roman" panose="02020603050405020304" pitchFamily="18" charset="0"/>
              </a:rPr>
              <a:t>Medreselerin kapatılması</a:t>
            </a:r>
            <a:endParaRPr lang="tr-TR" sz="2100" dirty="0">
              <a:latin typeface="Times New Roman" panose="02020603050405020304" pitchFamily="18" charset="0"/>
              <a:cs typeface="Times New Roman" panose="02020603050405020304" pitchFamily="18" charset="0"/>
            </a:endParaRPr>
          </a:p>
          <a:p>
            <a:r>
              <a:rPr lang="tr-TR" sz="2100" dirty="0" smtClean="0">
                <a:latin typeface="Times New Roman" panose="02020603050405020304" pitchFamily="18" charset="0"/>
                <a:cs typeface="Times New Roman" panose="02020603050405020304" pitchFamily="18" charset="0"/>
              </a:rPr>
              <a:t>Kılık </a:t>
            </a:r>
            <a:r>
              <a:rPr lang="tr-TR" sz="2100" dirty="0">
                <a:latin typeface="Times New Roman" panose="02020603050405020304" pitchFamily="18" charset="0"/>
                <a:cs typeface="Times New Roman" panose="02020603050405020304" pitchFamily="18" charset="0"/>
              </a:rPr>
              <a:t>Kıyafet Kanunu’nun kabulü (Peçe ve Çarşaf giyilmesinin yasaklanması)</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022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6331E82-FCE2-4912-A1A0-361B6E782563}"/>
              </a:ext>
            </a:extLst>
          </p:cNvPr>
          <p:cNvSpPr>
            <a:spLocks noGrp="1"/>
          </p:cNvSpPr>
          <p:nvPr>
            <p:ph type="title"/>
          </p:nvPr>
        </p:nvSpPr>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Devletçilik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9E25F6C6-829C-48DB-93B8-8F356AB66BCD}"/>
              </a:ext>
            </a:extLst>
          </p:cNvPr>
          <p:cNvSpPr>
            <a:spLocks noGrp="1"/>
          </p:cNvSpPr>
          <p:nvPr>
            <p:ph idx="1"/>
          </p:nvPr>
        </p:nvSpPr>
        <p:spPr>
          <a:xfrm>
            <a:off x="838200" y="1501806"/>
            <a:ext cx="10058400" cy="3775588"/>
          </a:xfrm>
        </p:spPr>
        <p:txBody>
          <a:bodyPr vert="horz" lIns="91440" tIns="45720" rIns="91440" bIns="45720" rtlCol="0" anchor="t">
            <a:normAutofit fontScale="92500" lnSpcReduction="20000"/>
          </a:bodyPr>
          <a:lstStyle/>
          <a:p>
            <a:pPr algn="just"/>
            <a:r>
              <a:rPr lang="tr-TR" sz="2100" dirty="0" smtClean="0">
                <a:latin typeface="Times New Roman" panose="02020603050405020304" pitchFamily="18" charset="0"/>
                <a:ea typeface="+mn-lt"/>
                <a:cs typeface="Times New Roman" panose="02020603050405020304" pitchFamily="18" charset="0"/>
              </a:rPr>
              <a:t>Atatürkçü </a:t>
            </a:r>
            <a:r>
              <a:rPr lang="tr-TR" sz="2100" dirty="0">
                <a:latin typeface="Times New Roman" panose="02020603050405020304" pitchFamily="18" charset="0"/>
                <a:ea typeface="+mn-lt"/>
                <a:cs typeface="Times New Roman" panose="02020603050405020304" pitchFamily="18" charset="0"/>
              </a:rPr>
              <a:t>düşüncenin devletçilik ilkesi, Kurtuluş Savaşı’ndan ve Türkiye Cumhuriyeti’nin kuruluşundan sonra, memleketin en kısa zamanda kalkınması sürecinde, özellikle ekonomik alanda bireylerin yapamayacağı bazı işleri devletin üzerine alması esasına </a:t>
            </a:r>
            <a:r>
              <a:rPr lang="tr-TR" sz="2100" dirty="0" smtClean="0">
                <a:latin typeface="Times New Roman" panose="02020603050405020304" pitchFamily="18" charset="0"/>
                <a:ea typeface="+mn-lt"/>
                <a:cs typeface="Times New Roman" panose="02020603050405020304" pitchFamily="18" charset="0"/>
              </a:rPr>
              <a:t>dayanır.</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Atatürkçü </a:t>
            </a:r>
            <a:r>
              <a:rPr lang="tr-TR" sz="2100" dirty="0">
                <a:latin typeface="Times New Roman" panose="02020603050405020304" pitchFamily="18" charset="0"/>
                <a:ea typeface="+mn-lt"/>
                <a:cs typeface="Times New Roman" panose="02020603050405020304" pitchFamily="18" charset="0"/>
              </a:rPr>
              <a:t>devletçilik anlayışı herhangi bir doktrine bağlı olmaksızın, bizim o dönem gereksinimlerimizden doğmuş bir ilkeyi simgeler.</a:t>
            </a:r>
            <a:r>
              <a:rPr lang="tr-TR" sz="2100" baseline="30000" dirty="0">
                <a:latin typeface="Times New Roman" panose="02020603050405020304" pitchFamily="18" charset="0"/>
                <a:ea typeface="+mn-lt"/>
                <a:cs typeface="Times New Roman" panose="02020603050405020304" pitchFamily="18" charset="0"/>
              </a:rPr>
              <a:t> </a:t>
            </a:r>
            <a:endParaRPr lang="tr-TR" sz="2100" baseline="30000" dirty="0" smtClean="0">
              <a:latin typeface="Times New Roman" panose="02020603050405020304" pitchFamily="18" charset="0"/>
              <a:ea typeface="+mn-lt"/>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Bu ilkenin, her ekonomik faaliyeti yalnız devletin uğraşı alanı sayan düşünüş ve yollarla hiçbir ilgisi yoktur. Tam tersine, kişisel girişim ve faaliyet, uygulamada ekonomik ilerlemenin esas kaynağı olarak kabul ediliyordu. </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Çünkü bireylerin her görüş noktasından olduğu gibi özellikle ekonomik alandaki özgürlük ve girişimleri önünde devletin kendi faaliyetleri ile bir engel oluşturmaması, demokrasi anlayışının en önemli esası idi. Ancak bireysel girişim ve faaliyetin yetersiz kaldığı noktada devlet faaliyetinin sınırı başlamalıydı.</a:t>
            </a:r>
          </a:p>
          <a:p>
            <a:pPr algn="just"/>
            <a:r>
              <a:rPr lang="tr-TR" sz="2100" dirty="0" smtClean="0">
                <a:latin typeface="Times New Roman" panose="02020603050405020304" pitchFamily="18" charset="0"/>
                <a:ea typeface="+mn-lt"/>
                <a:cs typeface="Times New Roman" panose="02020603050405020304" pitchFamily="18" charset="0"/>
              </a:rPr>
              <a:t>Atatürk’ün de ifade ettiği gibi, devletçiliğe ilk dönemlerde zaruri olarak müracaat edilmiş ve geçici bir durum olarak ifade edilmiştir. Uzun savaşların sonucunda,  bitap düşmüş olan ülkede şahıslar maddi yönden güçlü olmadıkları için devlet girişimi desteklenmiştir. </a:t>
            </a:r>
            <a:r>
              <a:rPr lang="tr-TR" sz="2100" baseline="30000" dirty="0" smtClean="0">
                <a:latin typeface="Times New Roman" panose="02020603050405020304" pitchFamily="18" charset="0"/>
                <a:ea typeface="+mn-lt"/>
                <a:cs typeface="Times New Roman" panose="02020603050405020304" pitchFamily="18" charset="0"/>
              </a:rPr>
              <a:t>3</a:t>
            </a:r>
            <a:endParaRPr lang="tr-TR" sz="2100" baseline="30000" dirty="0" smtClean="0">
              <a:latin typeface="Times New Roman" panose="02020603050405020304" pitchFamily="18" charset="0"/>
              <a:cs typeface="Times New Roman" panose="02020603050405020304" pitchFamily="18" charset="0"/>
            </a:endParaRPr>
          </a:p>
          <a:p>
            <a:pPr algn="just">
              <a:buClr>
                <a:srgbClr val="9E3611"/>
              </a:buClr>
            </a:pPr>
            <a:endParaRPr lang="tr-TR" sz="2100" dirty="0" smtClean="0">
              <a:latin typeface="Times New Roman" panose="02020603050405020304" pitchFamily="18" charset="0"/>
              <a:cs typeface="Times New Roman" panose="02020603050405020304" pitchFamily="18" charset="0"/>
            </a:endParaRPr>
          </a:p>
          <a:p>
            <a:pPr algn="just">
              <a:buClr>
                <a:srgbClr val="9E3611"/>
              </a:buClr>
            </a:pPr>
            <a:endParaRPr lang="tr-TR" sz="2100" baseline="30000" dirty="0" smtClean="0">
              <a:latin typeface="Times New Roman" panose="02020603050405020304" pitchFamily="18" charset="0"/>
              <a:cs typeface="Times New Roman" panose="02020603050405020304" pitchFamily="18" charset="0"/>
            </a:endParaRPr>
          </a:p>
          <a:p>
            <a:pPr algn="just"/>
            <a:endParaRPr lang="tr-TR" sz="2100" baseline="30000" dirty="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451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7070381-BB59-44F8-B69E-B1EAE107E8B2}"/>
              </a:ext>
            </a:extLst>
          </p:cNvPr>
          <p:cNvSpPr>
            <a:spLocks noGrp="1"/>
          </p:cNvSpPr>
          <p:nvPr>
            <p:ph idx="1"/>
          </p:nvPr>
        </p:nvSpPr>
        <p:spPr>
          <a:xfrm>
            <a:off x="481149" y="737054"/>
            <a:ext cx="10515600" cy="4351338"/>
          </a:xfrm>
        </p:spPr>
        <p:txBody>
          <a:bodyPr vert="horz" lIns="91440" tIns="45720" rIns="91440" bIns="45720" rtlCol="0" anchor="t">
            <a:normAutofit/>
          </a:bodyPr>
          <a:lstStyle/>
          <a:p>
            <a:pPr algn="just"/>
            <a:r>
              <a:rPr lang="tr-TR" sz="2100" dirty="0" smtClean="0">
                <a:latin typeface="Times New Roman" panose="02020603050405020304" pitchFamily="18" charset="0"/>
                <a:ea typeface="+mn-lt"/>
                <a:cs typeface="Times New Roman" panose="02020603050405020304" pitchFamily="18" charset="0"/>
              </a:rPr>
              <a:t>Atatürk’ün </a:t>
            </a:r>
            <a:r>
              <a:rPr lang="tr-TR" sz="2100" dirty="0">
                <a:latin typeface="Times New Roman" panose="02020603050405020304" pitchFamily="18" charset="0"/>
                <a:ea typeface="+mn-lt"/>
                <a:cs typeface="Times New Roman" panose="02020603050405020304" pitchFamily="18" charset="0"/>
              </a:rPr>
              <a:t>devletçilik anlayışı, Cumhuriyetin ilk dönemleri için devlet ile özel teşebbüs arasındaki ilişkiyi şu şekilde </a:t>
            </a:r>
            <a:r>
              <a:rPr lang="tr-TR" sz="2100" dirty="0" smtClean="0">
                <a:latin typeface="Times New Roman" panose="02020603050405020304" pitchFamily="18" charset="0"/>
                <a:ea typeface="+mn-lt"/>
                <a:cs typeface="Times New Roman" panose="02020603050405020304" pitchFamily="18" charset="0"/>
              </a:rPr>
              <a:t>açıklamaktadır:</a:t>
            </a:r>
            <a:r>
              <a:rPr lang="tr-TR" sz="2100" dirty="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ea typeface="+mn-lt"/>
                <a:cs typeface="Times New Roman" panose="02020603050405020304" pitchFamily="18" charset="0"/>
              </a:rPr>
              <a:t>"Kişilerin </a:t>
            </a:r>
            <a:r>
              <a:rPr lang="tr-TR" sz="2100" dirty="0">
                <a:latin typeface="Times New Roman" panose="02020603050405020304" pitchFamily="18" charset="0"/>
                <a:ea typeface="+mn-lt"/>
                <a:cs typeface="Times New Roman" panose="02020603050405020304" pitchFamily="18" charset="0"/>
              </a:rPr>
              <a:t>özel teşebbüslerini ve şahsi faaliyetlerini esas tutmak; fakat büyük bir milletin ihtiyaçlarını ve çok şeylerin yapılmadığını göz önünde tutarak, memleket ekonomisini devletin eline almak. Prensip olarak devlet ferdin yerine </a:t>
            </a:r>
            <a:r>
              <a:rPr lang="tr-TR" sz="2100" dirty="0" smtClean="0">
                <a:latin typeface="Times New Roman" panose="02020603050405020304" pitchFamily="18" charset="0"/>
                <a:ea typeface="+mn-lt"/>
                <a:cs typeface="Times New Roman" panose="02020603050405020304" pitchFamily="18" charset="0"/>
              </a:rPr>
              <a:t>geçmemelidir. </a:t>
            </a:r>
            <a:r>
              <a:rPr lang="tr-TR" sz="2100" dirty="0">
                <a:latin typeface="Times New Roman" panose="02020603050405020304" pitchFamily="18" charset="0"/>
                <a:ea typeface="+mn-lt"/>
                <a:cs typeface="Times New Roman" panose="02020603050405020304" pitchFamily="18" charset="0"/>
              </a:rPr>
              <a:t>Fakat ferdin gelişmesi için genel şartları göz önünde bulundurmalıdır. Kesin zaruret olmadıkça, piyasalara karışılmaz; bununla beraber piyasa da başıboş </a:t>
            </a:r>
            <a:r>
              <a:rPr lang="tr-TR" sz="2100" dirty="0" smtClean="0">
                <a:latin typeface="Times New Roman" panose="02020603050405020304" pitchFamily="18" charset="0"/>
                <a:ea typeface="+mn-lt"/>
                <a:cs typeface="Times New Roman" panose="02020603050405020304" pitchFamily="18" charset="0"/>
              </a:rPr>
              <a:t>değildir".</a:t>
            </a:r>
          </a:p>
          <a:p>
            <a:pPr algn="just"/>
            <a:r>
              <a:rPr lang="tr-TR" sz="2100" dirty="0" smtClean="0">
                <a:latin typeface="Times New Roman" panose="02020603050405020304" pitchFamily="18" charset="0"/>
                <a:ea typeface="+mn-lt"/>
                <a:cs typeface="Times New Roman" panose="02020603050405020304" pitchFamily="18" charset="0"/>
              </a:rPr>
              <a:t>Bu söz ile Atatürk’ün de ifade ettiği gibi, ferdi teşebbüs ön plandadır. Devlet ferdin yerine geçmemelidir. Fert yeterince güçlü değilse, devlet ferdin güçlenmesi için çalışmalıdır. Ferdin güçlenmesi için geçen zamanda devletçiliğe müracaat edilir. Fert yeterince güçlenince girişimi ele alır.</a:t>
            </a:r>
            <a:endParaRPr lang="tr-TR" sz="2100" baseline="30000" dirty="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266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E46F6A1-2552-4DED-97AE-208DFB41FBD8}"/>
              </a:ext>
            </a:extLst>
          </p:cNvPr>
          <p:cNvSpPr>
            <a:spLocks noGrp="1"/>
          </p:cNvSpPr>
          <p:nvPr>
            <p:ph idx="1"/>
          </p:nvPr>
        </p:nvSpPr>
        <p:spPr>
          <a:xfrm>
            <a:off x="420189" y="380003"/>
            <a:ext cx="10515600" cy="4351338"/>
          </a:xfrm>
        </p:spPr>
        <p:txBody>
          <a:bodyPr vert="horz" lIns="91440" tIns="45720" rIns="91440" bIns="45720" rtlCol="0" anchor="t">
            <a:normAutofit/>
          </a:bodyPr>
          <a:lstStyle/>
          <a:p>
            <a:pPr marL="0" indent="0" algn="just">
              <a:buNone/>
            </a:pPr>
            <a:r>
              <a:rPr lang="tr-TR" sz="2100" dirty="0" smtClean="0">
                <a:latin typeface="Times New Roman" panose="02020603050405020304" pitchFamily="18" charset="0"/>
                <a:ea typeface="+mn-lt"/>
                <a:cs typeface="Times New Roman" panose="02020603050405020304" pitchFamily="18" charset="0"/>
              </a:rPr>
              <a:t>Bütün </a:t>
            </a:r>
            <a:r>
              <a:rPr lang="tr-TR" sz="2100" dirty="0">
                <a:latin typeface="Times New Roman" panose="02020603050405020304" pitchFamily="18" charset="0"/>
                <a:ea typeface="+mn-lt"/>
                <a:cs typeface="Times New Roman" panose="02020603050405020304" pitchFamily="18" charset="0"/>
              </a:rPr>
              <a:t>bunların dışında bir de </a:t>
            </a:r>
            <a:r>
              <a:rPr lang="tr-TR" sz="2100" dirty="0" smtClean="0">
                <a:latin typeface="Times New Roman" panose="02020603050405020304" pitchFamily="18" charset="0"/>
                <a:ea typeface="+mn-lt"/>
                <a:cs typeface="Times New Roman" panose="02020603050405020304" pitchFamily="18" charset="0"/>
              </a:rPr>
              <a:t>yalnızca devletin </a:t>
            </a:r>
            <a:r>
              <a:rPr lang="tr-TR" sz="2100" dirty="0">
                <a:latin typeface="Times New Roman" panose="02020603050405020304" pitchFamily="18" charset="0"/>
                <a:ea typeface="+mn-lt"/>
                <a:cs typeface="Times New Roman" panose="02020603050405020304" pitchFamily="18" charset="0"/>
              </a:rPr>
              <a:t>icra edeceği görevler </a:t>
            </a:r>
            <a:r>
              <a:rPr lang="tr-TR" sz="2100" dirty="0" smtClean="0">
                <a:latin typeface="Times New Roman" panose="02020603050405020304" pitchFamily="18" charset="0"/>
                <a:ea typeface="+mn-lt"/>
                <a:cs typeface="Times New Roman" panose="02020603050405020304" pitchFamily="18" charset="0"/>
              </a:rPr>
              <a:t>vardır:</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Güvenlik ve adaleti sağlama</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Her </a:t>
            </a:r>
            <a:r>
              <a:rPr lang="tr-TR" sz="2100" dirty="0">
                <a:latin typeface="Times New Roman" panose="02020603050405020304" pitchFamily="18" charset="0"/>
                <a:ea typeface="+mn-lt"/>
                <a:cs typeface="Times New Roman" panose="02020603050405020304" pitchFamily="18" charset="0"/>
              </a:rPr>
              <a:t>türlü özgürlüğü </a:t>
            </a:r>
            <a:r>
              <a:rPr lang="tr-TR" sz="2100" dirty="0" smtClean="0">
                <a:latin typeface="Times New Roman" panose="02020603050405020304" pitchFamily="18" charset="0"/>
                <a:ea typeface="+mn-lt"/>
                <a:cs typeface="Times New Roman" panose="02020603050405020304" pitchFamily="18" charset="0"/>
              </a:rPr>
              <a:t>koruma</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Ülkeyi dışarıdan gelecek tehlikelere karşı koruma </a:t>
            </a:r>
          </a:p>
          <a:p>
            <a:pPr algn="just"/>
            <a:r>
              <a:rPr lang="tr-TR" sz="2100" dirty="0" smtClean="0">
                <a:latin typeface="Times New Roman" panose="02020603050405020304" pitchFamily="18" charset="0"/>
                <a:ea typeface="+mn-lt"/>
                <a:cs typeface="Times New Roman" panose="02020603050405020304" pitchFamily="18" charset="0"/>
              </a:rPr>
              <a:t>Diğer yandan;</a:t>
            </a:r>
            <a:r>
              <a:rPr lang="tr-TR" sz="2100" dirty="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ea typeface="+mn-lt"/>
                <a:cs typeface="Times New Roman" panose="02020603050405020304" pitchFamily="18" charset="0"/>
              </a:rPr>
              <a:t>Eğitim </a:t>
            </a:r>
            <a:r>
              <a:rPr lang="tr-TR" sz="2100" dirty="0">
                <a:latin typeface="Times New Roman" panose="02020603050405020304" pitchFamily="18" charset="0"/>
                <a:ea typeface="+mn-lt"/>
                <a:cs typeface="Times New Roman" panose="02020603050405020304" pitchFamily="18" charset="0"/>
              </a:rPr>
              <a:t>, sağlık, ticaret, sanayi ve tarım gibi alanlar güçlenen özel teşebbüse kolaylıkla nüfuz edeceği alanlardır. Devlet bu alanlarda yalnızca SOSYAL niteliği ile devreye girer ve maddi durumu yeterli olmayan, dezavantajlı durumda olan vatandaşlarına bu hizmeti götürür. </a:t>
            </a:r>
            <a:endParaRPr lang="tr-TR" sz="2100" dirty="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490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6BA6EA2-8FC9-4639-9718-C2E82729B3CD}"/>
              </a:ext>
            </a:extLst>
          </p:cNvPr>
          <p:cNvSpPr>
            <a:spLocks noGrp="1"/>
          </p:cNvSpPr>
          <p:nvPr>
            <p:ph idx="1"/>
          </p:nvPr>
        </p:nvSpPr>
        <p:spPr>
          <a:xfrm>
            <a:off x="568234" y="1094105"/>
            <a:ext cx="10515600" cy="4351338"/>
          </a:xfrm>
        </p:spPr>
        <p:txBody>
          <a:bodyPr vert="horz" lIns="91440" tIns="45720" rIns="91440" bIns="45720" rtlCol="0" anchor="t">
            <a:normAutofit/>
          </a:bodyPr>
          <a:lstStyle/>
          <a:p>
            <a:pPr algn="just"/>
            <a:r>
              <a:rPr lang="tr-TR" sz="2100" dirty="0" smtClean="0">
                <a:latin typeface="Times New Roman" panose="02020603050405020304" pitchFamily="18" charset="0"/>
                <a:ea typeface="+mn-lt"/>
                <a:cs typeface="Times New Roman" panose="02020603050405020304" pitchFamily="18" charset="0"/>
              </a:rPr>
              <a:t>Cumhuriyetin ilk yıllarında;</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Devletçilik politikasının benimsenmesinde, devraldığı Osmanlı ekonomik yapısının devletçi karakterde olmasının rolü büyüktür. Toprağın büyük kısmının mülkiyetinin devlete ait olması, devletin üretim ve ticareti kontrol etmesi dolayısı ile ekonomi alanında belirleyici konumdadır. Devletin ekonomi üzerindeki denetimi 19.yüzyıldan itibaren giderek zayıflamaya başlamış, yabancı şirket ve devletler sanayi ve ticarete hakim olurken, bağımsızlık hareketleri sonunda topraklar elden çıkmış, ekonomide Devlet yine hakim konumdadır. Yabancı şirketler satın alma yoluyla ülkeden çıkarılmış, kontrol doğrudan devletin eline geçmiştir. Bu da devletçi uygulamalara zemin hazırlamıştır. </a:t>
            </a:r>
            <a:endParaRPr lang="tr-TR" sz="2100" baseline="30000" dirty="0" smtClean="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07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8476-1539-400C-93EE-B0675B50D3E5}"/>
              </a:ext>
            </a:extLst>
          </p:cNvPr>
          <p:cNvSpPr>
            <a:spLocks noGrp="1"/>
          </p:cNvSpPr>
          <p:nvPr>
            <p:ph type="title"/>
          </p:nvPr>
        </p:nvSpPr>
        <p:spPr>
          <a:xfrm>
            <a:off x="382280" y="139576"/>
            <a:ext cx="6743844" cy="670321"/>
          </a:xfrm>
        </p:spPr>
        <p:txBody>
          <a:bodyPr>
            <a:normAutofit/>
          </a:bodyPr>
          <a:lstStyle/>
          <a:p>
            <a:pPr algn="just"/>
            <a:r>
              <a:rPr lang="tr-TR" sz="2100" b="1" dirty="0" smtClean="0">
                <a:latin typeface="Times New Roman" panose="02020603050405020304" pitchFamily="18" charset="0"/>
                <a:ea typeface="+mj-lt"/>
                <a:cs typeface="Times New Roman" panose="02020603050405020304" pitchFamily="18" charset="0"/>
              </a:rPr>
              <a:t>Atatürk'ün Devletçilik ilkesi ışığında Cumhuriyet’in ilk yıllarında yapılan faaliyetler</a:t>
            </a:r>
            <a:endParaRPr lang="tr-TR" sz="21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20461B-ED39-4BDC-A312-920DC9E55D1C}"/>
              </a:ext>
            </a:extLst>
          </p:cNvPr>
          <p:cNvSpPr>
            <a:spLocks noGrp="1"/>
          </p:cNvSpPr>
          <p:nvPr>
            <p:ph idx="1"/>
          </p:nvPr>
        </p:nvSpPr>
        <p:spPr>
          <a:xfrm>
            <a:off x="382280" y="909863"/>
            <a:ext cx="7160788" cy="4784035"/>
          </a:xfrm>
        </p:spPr>
        <p:txBody>
          <a:bodyPr vert="horz" lIns="91440" tIns="45720" rIns="91440" bIns="45720" rtlCol="0" anchor="t">
            <a:noAutofit/>
          </a:bodyPr>
          <a:lstStyle/>
          <a:p>
            <a:pPr algn="just"/>
            <a:r>
              <a:rPr lang="tr-TR" sz="2100" dirty="0" smtClean="0">
                <a:latin typeface="Times New Roman" panose="02020603050405020304" pitchFamily="18" charset="0"/>
                <a:ea typeface="+mn-lt"/>
                <a:cs typeface="Times New Roman" panose="02020603050405020304" pitchFamily="18" charset="0"/>
              </a:rPr>
              <a:t>Demiryolu olmak üzere nakliye alanına yatırım yapılmıştır.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1924’te İş Bankası kuruldu.</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1925’te Aşar vergisi kaldırılmıştır. (tarımı canlandırma)</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1925’te kurulan Sanayi ve </a:t>
            </a:r>
            <a:r>
              <a:rPr lang="tr-TR" sz="2100" dirty="0" err="1" smtClean="0">
                <a:latin typeface="Times New Roman" panose="02020603050405020304" pitchFamily="18" charset="0"/>
                <a:ea typeface="+mn-lt"/>
                <a:cs typeface="Times New Roman" panose="02020603050405020304" pitchFamily="18" charset="0"/>
              </a:rPr>
              <a:t>Maadin</a:t>
            </a:r>
            <a:r>
              <a:rPr lang="tr-TR" sz="2100" dirty="0" smtClean="0">
                <a:latin typeface="Times New Roman" panose="02020603050405020304" pitchFamily="18" charset="0"/>
                <a:ea typeface="+mn-lt"/>
                <a:cs typeface="Times New Roman" panose="02020603050405020304" pitchFamily="18" charset="0"/>
              </a:rPr>
              <a:t> Bankası, </a:t>
            </a:r>
            <a:r>
              <a:rPr lang="tr-TR" sz="2100" dirty="0" err="1" smtClean="0">
                <a:latin typeface="Times New Roman" panose="02020603050405020304" pitchFamily="18" charset="0"/>
                <a:ea typeface="+mn-lt"/>
                <a:cs typeface="Times New Roman" panose="02020603050405020304" pitchFamily="18" charset="0"/>
              </a:rPr>
              <a:t>Hereke</a:t>
            </a:r>
            <a:r>
              <a:rPr lang="tr-TR" sz="2100" dirty="0" smtClean="0">
                <a:latin typeface="Times New Roman" panose="02020603050405020304" pitchFamily="18" charset="0"/>
                <a:ea typeface="+mn-lt"/>
                <a:cs typeface="Times New Roman" panose="02020603050405020304" pitchFamily="18" charset="0"/>
              </a:rPr>
              <a:t>, Feshane, Bakırköy Mensucat, Beykoz Deri ve Kundura, Usta Şeker gibi bir çok fabrika kurmuştur.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1927’de Teşvik-i Sanayi Kanunu çıkarılmıştır. (yeni işletmelerin açılması)</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1929’da Milli Sanayi Teşvik Kanunu</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1929’da yerli sanayi ve ticareti koruyan yeni gümrük tarifeleri uygulamaya konulmuştur.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1933’te </a:t>
            </a:r>
            <a:r>
              <a:rPr lang="tr-TR" sz="2100" u="sng" dirty="0" smtClean="0">
                <a:latin typeface="Times New Roman" panose="02020603050405020304" pitchFamily="18" charset="0"/>
                <a:ea typeface="+mn-lt"/>
                <a:cs typeface="Times New Roman" panose="02020603050405020304" pitchFamily="18" charset="0"/>
              </a:rPr>
              <a:t>Sümerbank</a:t>
            </a:r>
            <a:r>
              <a:rPr lang="tr-TR" sz="2100" dirty="0" smtClean="0">
                <a:latin typeface="Times New Roman" panose="02020603050405020304" pitchFamily="18" charset="0"/>
                <a:ea typeface="+mn-lt"/>
                <a:cs typeface="Times New Roman" panose="02020603050405020304" pitchFamily="18" charset="0"/>
              </a:rPr>
              <a:t> kuruldu. </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Sümerbank 1939 yılına kadar 17 fabrika kurmuştur.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1934’te I. Beş Yıllık Sanayi Planı yürürlüğe girdi.</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1935’te </a:t>
            </a:r>
            <a:r>
              <a:rPr lang="tr-TR" sz="2100" u="sng" dirty="0" smtClean="0">
                <a:latin typeface="Times New Roman" panose="02020603050405020304" pitchFamily="18" charset="0"/>
                <a:ea typeface="+mn-lt"/>
                <a:cs typeface="Times New Roman" panose="02020603050405020304" pitchFamily="18" charset="0"/>
              </a:rPr>
              <a:t>Etibank </a:t>
            </a:r>
            <a:r>
              <a:rPr lang="tr-TR" sz="2100" dirty="0" smtClean="0">
                <a:latin typeface="Times New Roman" panose="02020603050405020304" pitchFamily="18" charset="0"/>
                <a:ea typeface="+mn-lt"/>
                <a:cs typeface="Times New Roman" panose="02020603050405020304" pitchFamily="18" charset="0"/>
              </a:rPr>
              <a:t>kuruldu. (madencilik)</a:t>
            </a:r>
            <a:endParaRPr lang="tr-TR" sz="2100" dirty="0" smtClean="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p:txBody>
      </p:sp>
      <p:pic>
        <p:nvPicPr>
          <p:cNvPr id="4" name="Picture 4" descr="metin, gazete içeren bir resim&#10;&#10;Çok yüksek güvenilirlikle oluşturulmuş açıklama">
            <a:extLst>
              <a:ext uri="{FF2B5EF4-FFF2-40B4-BE49-F238E27FC236}">
                <a16:creationId xmlns:a16="http://schemas.microsoft.com/office/drawing/2014/main" id="{29C5F5CE-FA85-403C-AC92-0803EA5A2AD1}"/>
              </a:ext>
            </a:extLst>
          </p:cNvPr>
          <p:cNvPicPr>
            <a:picLocks noChangeAspect="1"/>
          </p:cNvPicPr>
          <p:nvPr/>
        </p:nvPicPr>
        <p:blipFill>
          <a:blip r:embed="rId2"/>
          <a:stretch>
            <a:fillRect/>
          </a:stretch>
        </p:blipFill>
        <p:spPr>
          <a:xfrm>
            <a:off x="7955183" y="1146003"/>
            <a:ext cx="3627969" cy="4547895"/>
          </a:xfrm>
          <a:prstGeom prst="rect">
            <a:avLst/>
          </a:prstGeom>
        </p:spPr>
      </p:pic>
    </p:spTree>
    <p:extLst>
      <p:ext uri="{BB962C8B-B14F-4D97-AF65-F5344CB8AC3E}">
        <p14:creationId xmlns:p14="http://schemas.microsoft.com/office/powerpoint/2010/main" val="2408533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92E113A-0319-4A44-B74A-1E559D2FCEA7}"/>
              </a:ext>
            </a:extLst>
          </p:cNvPr>
          <p:cNvSpPr>
            <a:spLocks noGrp="1"/>
          </p:cNvSpPr>
          <p:nvPr>
            <p:ph type="title"/>
          </p:nvPr>
        </p:nvSpPr>
        <p:spPr>
          <a:xfrm>
            <a:off x="838200" y="365125"/>
            <a:ext cx="10515600" cy="697321"/>
          </a:xfrm>
        </p:spPr>
        <p:txBody>
          <a:bodyPr>
            <a:normAutofit/>
          </a:bodyPr>
          <a:lstStyle/>
          <a:p>
            <a:pPr algn="just"/>
            <a:r>
              <a:rPr lang="tr-TR" sz="2100" b="1" dirty="0">
                <a:latin typeface="Times New Roman" panose="02020603050405020304" pitchFamily="18" charset="0"/>
                <a:cs typeface="Times New Roman" panose="02020603050405020304" pitchFamily="18" charset="0"/>
              </a:rPr>
              <a:t>1950 </a:t>
            </a:r>
            <a:r>
              <a:rPr lang="tr-TR" sz="2100" b="1" dirty="0" smtClean="0">
                <a:latin typeface="Times New Roman" panose="02020603050405020304" pitchFamily="18" charset="0"/>
                <a:cs typeface="Times New Roman" panose="02020603050405020304" pitchFamily="18" charset="0"/>
              </a:rPr>
              <a:t>Sonrası </a:t>
            </a:r>
            <a:r>
              <a:rPr lang="tr-TR" sz="2100" b="1" dirty="0">
                <a:latin typeface="Times New Roman" panose="02020603050405020304" pitchFamily="18" charset="0"/>
                <a:cs typeface="Times New Roman" panose="02020603050405020304" pitchFamily="18" charset="0"/>
              </a:rPr>
              <a:t>D</a:t>
            </a:r>
            <a:r>
              <a:rPr lang="tr-TR" sz="2100" b="1" dirty="0" smtClean="0">
                <a:latin typeface="Times New Roman" panose="02020603050405020304" pitchFamily="18" charset="0"/>
                <a:cs typeface="Times New Roman" panose="02020603050405020304" pitchFamily="18" charset="0"/>
              </a:rPr>
              <a:t>evletçilik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760C2C14-E0BE-413B-9CDC-D804DF1D9531}"/>
              </a:ext>
            </a:extLst>
          </p:cNvPr>
          <p:cNvSpPr>
            <a:spLocks noGrp="1"/>
          </p:cNvSpPr>
          <p:nvPr>
            <p:ph idx="1"/>
          </p:nvPr>
        </p:nvSpPr>
        <p:spPr>
          <a:xfrm>
            <a:off x="838200" y="1062446"/>
            <a:ext cx="10515600" cy="4351338"/>
          </a:xfrm>
        </p:spPr>
        <p:txBody>
          <a:bodyPr vert="horz" lIns="91440" tIns="45720" rIns="91440" bIns="45720" rtlCol="0" anchor="t">
            <a:normAutofit/>
          </a:bodyPr>
          <a:lstStyle/>
          <a:p>
            <a:pPr algn="just"/>
            <a:r>
              <a:rPr lang="tr-TR" sz="2100" dirty="0" smtClean="0">
                <a:latin typeface="Times New Roman" panose="02020603050405020304" pitchFamily="18" charset="0"/>
                <a:ea typeface="+mn-lt"/>
                <a:cs typeface="Times New Roman" panose="02020603050405020304" pitchFamily="18" charset="0"/>
              </a:rPr>
              <a:t>1950 sonrasında dünyada ağırlığını hissettirmeye başlayan liberal akımın etkisi ile devletçilik ilkesi zayıflamaya başlamıştır. </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1980’lerden sonra, dünyadaki gelişmelere paralel olarak, devlet müdahaleciliği gözden düşmüş ve azalmıştır. Yine de devlet bütünüyle ekonomiden elini çekmemiştir.</a:t>
            </a:r>
            <a:endParaRPr lang="tr-TR" sz="21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2008 krizinde, devletin ekonomiye doğrudan müdahalesi, bata büyük şirketleri devletin satın alması, en büyük güç olarak devletin varlığın9ın devam ettiğini göstermiştir. </a:t>
            </a:r>
            <a:r>
              <a:rPr lang="tr-TR" sz="2100" baseline="30000" dirty="0" smtClean="0">
                <a:latin typeface="Times New Roman" panose="02020603050405020304" pitchFamily="18" charset="0"/>
                <a:ea typeface="+mn-lt"/>
                <a:cs typeface="Times New Roman" panose="02020603050405020304" pitchFamily="18" charset="0"/>
              </a:rPr>
              <a:t>6</a:t>
            </a:r>
            <a:endParaRPr lang="tr-TR" sz="2100" baseline="30000" dirty="0" smtClean="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492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F00B475-9370-4CB6-A09F-29B73084F7F0}"/>
              </a:ext>
            </a:extLst>
          </p:cNvPr>
          <p:cNvSpPr>
            <a:spLocks noGrp="1"/>
          </p:cNvSpPr>
          <p:nvPr>
            <p:ph type="title"/>
          </p:nvPr>
        </p:nvSpPr>
        <p:spPr>
          <a:xfrm>
            <a:off x="838200" y="365126"/>
            <a:ext cx="10515600" cy="836658"/>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İnkılâpçılık</a:t>
            </a:r>
            <a:endParaRPr lang="tr-TR" sz="2100" b="1"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24393EA3-3751-4C0B-A97D-34C89D6DB9ED}"/>
              </a:ext>
            </a:extLst>
          </p:cNvPr>
          <p:cNvSpPr>
            <a:spLocks noGrp="1"/>
          </p:cNvSpPr>
          <p:nvPr>
            <p:ph idx="1"/>
          </p:nvPr>
        </p:nvSpPr>
        <p:spPr>
          <a:xfrm>
            <a:off x="838200" y="1033146"/>
            <a:ext cx="10515600" cy="5415552"/>
          </a:xfrm>
        </p:spPr>
        <p:txBody>
          <a:bodyPr vert="horz" lIns="91440" tIns="45720" rIns="91440" bIns="45720" rtlCol="0" anchor="t">
            <a:normAutofit/>
          </a:bodyPr>
          <a:lstStyle/>
          <a:p>
            <a:pPr algn="just"/>
            <a:r>
              <a:rPr lang="tr-TR" sz="2100" dirty="0" smtClean="0">
                <a:latin typeface="Times New Roman" panose="02020603050405020304" pitchFamily="18" charset="0"/>
                <a:ea typeface="+mn-lt"/>
                <a:cs typeface="Times New Roman" panose="02020603050405020304" pitchFamily="18" charset="0"/>
              </a:rPr>
              <a:t>Bir </a:t>
            </a:r>
            <a:r>
              <a:rPr lang="tr-TR" sz="2100" dirty="0">
                <a:latin typeface="Times New Roman" panose="02020603050405020304" pitchFamily="18" charset="0"/>
                <a:ea typeface="+mn-lt"/>
                <a:cs typeface="Times New Roman" panose="02020603050405020304" pitchFamily="18" charset="0"/>
              </a:rPr>
              <a:t>halden diğer bir hale dönüşme anlamına gelen inkılap kelimesinin manasına uygun biçimde, çağın gereklerine göre toplumun ihtiyaçlarını giderme yol ve yönteminin </a:t>
            </a:r>
            <a:r>
              <a:rPr lang="tr-TR" sz="2100" dirty="0" smtClean="0">
                <a:latin typeface="Times New Roman" panose="02020603050405020304" pitchFamily="18" charset="0"/>
                <a:ea typeface="+mn-lt"/>
                <a:cs typeface="Times New Roman" panose="02020603050405020304" pitchFamily="18" charset="0"/>
              </a:rPr>
              <a:t>değişmesini gerektirir</a:t>
            </a:r>
            <a:r>
              <a:rPr lang="tr-TR" sz="2100" dirty="0">
                <a:latin typeface="Times New Roman" panose="02020603050405020304" pitchFamily="18" charset="0"/>
                <a:ea typeface="+mn-lt"/>
                <a:cs typeface="Times New Roman" panose="02020603050405020304" pitchFamily="18" charset="0"/>
              </a:rPr>
              <a:t>. </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Bu </a:t>
            </a:r>
            <a:r>
              <a:rPr lang="tr-TR" sz="2100" dirty="0">
                <a:latin typeface="Times New Roman" panose="02020603050405020304" pitchFamily="18" charset="0"/>
                <a:ea typeface="+mn-lt"/>
                <a:cs typeface="Times New Roman" panose="02020603050405020304" pitchFamily="18" charset="0"/>
              </a:rPr>
              <a:t>anlamıyla, sürekli yenilenmeyi öngören ilkedir ve ilkeler içerisinde değişimi ön gören </a:t>
            </a:r>
            <a:r>
              <a:rPr lang="tr-TR" sz="2100" dirty="0" smtClean="0">
                <a:latin typeface="Times New Roman" panose="02020603050405020304" pitchFamily="18" charset="0"/>
                <a:ea typeface="+mn-lt"/>
                <a:cs typeface="Times New Roman" panose="02020603050405020304" pitchFamily="18" charset="0"/>
              </a:rPr>
              <a:t>tek ilkedir. </a:t>
            </a:r>
          </a:p>
          <a:p>
            <a:pPr algn="just"/>
            <a:r>
              <a:rPr lang="tr-TR" sz="2100" dirty="0" smtClean="0">
                <a:latin typeface="Times New Roman" panose="02020603050405020304" pitchFamily="18" charset="0"/>
                <a:ea typeface="+mn-lt"/>
                <a:cs typeface="Times New Roman" panose="02020603050405020304" pitchFamily="18" charset="0"/>
              </a:rPr>
              <a:t>İnkılapçılığa yüklenen anlamı, Atatürk şöyle ifade etmiştir:</a:t>
            </a:r>
            <a:r>
              <a:rPr lang="tr-TR" sz="2100" dirty="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ea typeface="+mn-lt"/>
                <a:cs typeface="Times New Roman" panose="02020603050405020304" pitchFamily="18" charset="0"/>
              </a:rPr>
              <a:t>"Yaptığımız ve yapmakta olduğumuz inkılapların gayesi Türkiye Cumhuriyeti halkını tamamen modern ve bütün anlam ve biçimi ile uygar bir toplum haline getirmektir. İnkılabımızın asıl hedefi budur". </a:t>
            </a:r>
            <a:endParaRPr lang="tr-TR" sz="2100" baseline="30000" dirty="0" smtClean="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Bu sözlerinden de anlaşılacağı gibi Atatürk; sadece inkılâpları savunmanın yeterli olmayacağı, yapılanların geliştirmesinin gerektiği, durmaksızın daha çağdaşa, daha doğruya ve mükemmele doğru gidilmesinin gerekli olduğu bir inkılâpçılık anlayışı benimsemiştir. Atatürk’ün inkılâpçılık anlayışında yaratıcı düşüncelere fırsat verilmesi ve durağan düşünceden uzak bir anlayışın benimsenmesinin gerekliliği mevcuttur. </a:t>
            </a:r>
          </a:p>
          <a:p>
            <a:pPr algn="just"/>
            <a:r>
              <a:rPr lang="tr-TR" sz="2100" dirty="0" smtClean="0">
                <a:latin typeface="Times New Roman" panose="02020603050405020304" pitchFamily="18" charset="0"/>
                <a:ea typeface="+mn-lt"/>
                <a:cs typeface="Times New Roman" panose="02020603050405020304" pitchFamily="18" charset="0"/>
              </a:rPr>
              <a:t>Atatürk:</a:t>
            </a:r>
            <a:r>
              <a:rPr lang="tr-TR" sz="2100" dirty="0" smtClean="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ea typeface="+mn-lt"/>
                <a:cs typeface="Times New Roman" panose="02020603050405020304" pitchFamily="18" charset="0"/>
              </a:rPr>
              <a:t>Ben şimdiye kadar millet ve memleket hayrına ne gibi hamleler, inkılaplar yapmış isem hep, halkıma temas ederek, onların ahlaka ve muhabbetlerinden gösterdikleri samimiyetten kuvvet, ilham alarak yaptım".   demiştir.  </a:t>
            </a:r>
            <a:endParaRPr lang="tr-TR" sz="2100" dirty="0" smtClean="0">
              <a:latin typeface="Times New Roman" panose="02020603050405020304" pitchFamily="18" charset="0"/>
              <a:cs typeface="Times New Roman" panose="02020603050405020304" pitchFamily="18" charset="0"/>
            </a:endParaRPr>
          </a:p>
          <a:p>
            <a:pPr algn="just"/>
            <a:endParaRPr lang="tr-TR" sz="2100" dirty="0" smtClean="0">
              <a:latin typeface="Times New Roman" panose="02020603050405020304" pitchFamily="18" charset="0"/>
              <a:ea typeface="+mn-lt"/>
              <a:cs typeface="Times New Roman" panose="02020603050405020304" pitchFamily="18" charset="0"/>
            </a:endParaRPr>
          </a:p>
          <a:p>
            <a:pPr algn="just"/>
            <a:endParaRPr lang="tr-TR" sz="2100" baseline="30000" dirty="0" smtClean="0">
              <a:latin typeface="Times New Roman" panose="02020603050405020304" pitchFamily="18" charset="0"/>
              <a:cs typeface="Times New Roman" panose="02020603050405020304" pitchFamily="18" charset="0"/>
            </a:endParaRPr>
          </a:p>
          <a:p>
            <a:pPr algn="just">
              <a:buClr>
                <a:srgbClr val="9E3611"/>
              </a:buClr>
            </a:pPr>
            <a:endParaRPr lang="tr-TR" sz="2100" dirty="0" smtClean="0">
              <a:latin typeface="Times New Roman" panose="02020603050405020304" pitchFamily="18" charset="0"/>
              <a:cs typeface="Times New Roman" panose="02020603050405020304" pitchFamily="18" charset="0"/>
            </a:endParaRPr>
          </a:p>
          <a:p>
            <a:pPr algn="just">
              <a:buClr>
                <a:srgbClr val="9E3611"/>
              </a:buClr>
            </a:pPr>
            <a:endParaRPr lang="tr-TR" sz="2100" dirty="0" smtClean="0">
              <a:latin typeface="Times New Roman" panose="02020603050405020304" pitchFamily="18" charset="0"/>
              <a:cs typeface="Times New Roman" panose="02020603050405020304" pitchFamily="18" charset="0"/>
            </a:endParaRPr>
          </a:p>
          <a:p>
            <a:pPr algn="just"/>
            <a:endParaRPr lang="tr-TR" sz="2100" baseline="30000" dirty="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093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otoğraf, askeri üniforma, kişi, grup içeren bir resim&#10;&#10;Çok yüksek güvenilirlikle oluşturulmuş açıklama">
            <a:extLst>
              <a:ext uri="{FF2B5EF4-FFF2-40B4-BE49-F238E27FC236}">
                <a16:creationId xmlns:a16="http://schemas.microsoft.com/office/drawing/2014/main" id="{BB07CBCB-EF4E-4431-8009-BC026F2055C6}"/>
              </a:ext>
            </a:extLst>
          </p:cNvPr>
          <p:cNvPicPr>
            <a:picLocks noChangeAspect="1"/>
          </p:cNvPicPr>
          <p:nvPr/>
        </p:nvPicPr>
        <p:blipFill rotWithShape="1">
          <a:blip r:embed="rId2"/>
          <a:srcRect l="33064" r="7605" b="-1"/>
          <a:stretch/>
        </p:blipFill>
        <p:spPr>
          <a:xfrm>
            <a:off x="1" y="2"/>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İçerik Yer Tutucusu 2">
            <a:extLst>
              <a:ext uri="{FF2B5EF4-FFF2-40B4-BE49-F238E27FC236}">
                <a16:creationId xmlns:a16="http://schemas.microsoft.com/office/drawing/2014/main" id="{18DA5F22-0F96-4E4A-BFA2-57F8AABCE753}"/>
              </a:ext>
            </a:extLst>
          </p:cNvPr>
          <p:cNvSpPr>
            <a:spLocks noGrp="1"/>
          </p:cNvSpPr>
          <p:nvPr>
            <p:ph idx="1"/>
          </p:nvPr>
        </p:nvSpPr>
        <p:spPr>
          <a:xfrm>
            <a:off x="6377726" y="1900005"/>
            <a:ext cx="5413679" cy="3715603"/>
          </a:xfrm>
        </p:spPr>
        <p:txBody>
          <a:bodyPr vert="horz" lIns="91440" tIns="45720" rIns="91440" bIns="45720" rtlCol="0" anchor="t">
            <a:normAutofit/>
          </a:bodyPr>
          <a:lstStyle/>
          <a:p>
            <a:pPr algn="just"/>
            <a:r>
              <a:rPr lang="tr-TR" sz="2100" dirty="0">
                <a:latin typeface="Times New Roman" panose="02020603050405020304" pitchFamily="18" charset="0"/>
                <a:ea typeface="+mn-lt"/>
                <a:cs typeface="Times New Roman" panose="02020603050405020304" pitchFamily="18" charset="0"/>
              </a:rPr>
              <a:t>Atatürk inkılapların yerleşmesi için yurt gezilerine çıkmış, halkı yeni uygulamalar konusunda aydınlatarak, benimsemelerini kolay hale </a:t>
            </a:r>
            <a:r>
              <a:rPr lang="tr-TR" sz="2100" dirty="0" smtClean="0">
                <a:latin typeface="Times New Roman" panose="02020603050405020304" pitchFamily="18" charset="0"/>
                <a:ea typeface="+mn-lt"/>
                <a:cs typeface="Times New Roman" panose="02020603050405020304" pitchFamily="18" charset="0"/>
              </a:rPr>
              <a:t>getirmiştir.</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ea typeface="+mn-lt"/>
                <a:cs typeface="Times New Roman" panose="02020603050405020304" pitchFamily="18" charset="0"/>
              </a:rPr>
              <a:t>Aynı </a:t>
            </a:r>
            <a:r>
              <a:rPr lang="tr-TR" sz="2100" dirty="0">
                <a:latin typeface="Times New Roman" panose="02020603050405020304" pitchFamily="18" charset="0"/>
                <a:ea typeface="+mn-lt"/>
                <a:cs typeface="Times New Roman" panose="02020603050405020304" pitchFamily="18" charset="0"/>
              </a:rPr>
              <a:t>zamanda Atatürk, inkılapları yaparken, aklın ve bilimi yol göstericiliğinin daima rehber edinmiştir. </a:t>
            </a:r>
            <a:endParaRPr lang="tr-TR" sz="2100" baseline="30000" dirty="0">
              <a:latin typeface="Times New Roman" panose="02020603050405020304" pitchFamily="18" charset="0"/>
              <a:cs typeface="Times New Roman" panose="02020603050405020304" pitchFamily="18" charset="0"/>
            </a:endParaRPr>
          </a:p>
          <a:p>
            <a:pPr algn="just">
              <a:buClr>
                <a:srgbClr val="9E3611"/>
              </a:buClr>
            </a:pPr>
            <a:endParaRPr lang="tr-TR" sz="2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7B7D52-4759-452D-B2B8-66920DFD663D}"/>
              </a:ext>
            </a:extLst>
          </p:cNvPr>
          <p:cNvSpPr txBox="1"/>
          <p:nvPr/>
        </p:nvSpPr>
        <p:spPr>
          <a:xfrm>
            <a:off x="165879" y="5859313"/>
            <a:ext cx="4396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tr-TR" dirty="0">
                <a:solidFill>
                  <a:schemeClr val="bg1"/>
                </a:solidFill>
                <a:latin typeface="Times New Roman" panose="02020603050405020304" pitchFamily="18" charset="0"/>
                <a:cs typeface="Times New Roman" panose="02020603050405020304" pitchFamily="18" charset="0"/>
              </a:rPr>
              <a:t>Büyük Önder Gazi Mustafa Kemal Atatürk, Kastamonu gezisi dönüşünde, Ankara, 1925</a:t>
            </a: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692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8503" y="3204754"/>
            <a:ext cx="9144000" cy="653552"/>
          </a:xfrm>
        </p:spPr>
        <p:txBody>
          <a:bodyPr>
            <a:normAutofit/>
          </a:bodyPr>
          <a:lstStyle/>
          <a:p>
            <a:r>
              <a:rPr lang="tr-TR" sz="3200" b="1" dirty="0" smtClean="0">
                <a:latin typeface="Times New Roman" panose="02020603050405020304" pitchFamily="18" charset="0"/>
                <a:cs typeface="Times New Roman" panose="02020603050405020304" pitchFamily="18" charset="0"/>
              </a:rPr>
              <a:t>BÜTÜNLEYİCİ İLKELER</a:t>
            </a:r>
            <a:endParaRPr lang="tr-T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1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3512" y="1484785"/>
            <a:ext cx="4680520" cy="3373347"/>
          </a:xfrm>
        </p:spPr>
      </p:pic>
      <p:sp>
        <p:nvSpPr>
          <p:cNvPr id="4" name="İçerik Yer Tutucusu 3"/>
          <p:cNvSpPr>
            <a:spLocks noGrp="1"/>
          </p:cNvSpPr>
          <p:nvPr>
            <p:ph sz="half" idx="2"/>
          </p:nvPr>
        </p:nvSpPr>
        <p:spPr>
          <a:xfrm>
            <a:off x="6600056" y="579170"/>
            <a:ext cx="3600400" cy="5184576"/>
          </a:xfrm>
        </p:spPr>
        <p:txBody>
          <a:bodyPr>
            <a:noAutofit/>
          </a:bodyPr>
          <a:lstStyle/>
          <a:p>
            <a:pPr algn="just"/>
            <a:r>
              <a:rPr lang="tr-TR" sz="2100" dirty="0">
                <a:latin typeface="Times New Roman" pitchFamily="18" charset="0"/>
                <a:cs typeface="Times New Roman" pitchFamily="18" charset="0"/>
              </a:rPr>
              <a:t>İstanbul’a döndüğünde, hastalığın bir belirtisi olarak karaciğer fonksiyonunu yerine getiremediği için karnında şişlik oluşmaya başlar. </a:t>
            </a:r>
          </a:p>
          <a:p>
            <a:pPr algn="just"/>
            <a:r>
              <a:rPr lang="tr-TR" sz="2100" dirty="0">
                <a:latin typeface="Times New Roman" pitchFamily="18" charset="0"/>
                <a:cs typeface="Times New Roman" pitchFamily="18" charset="0"/>
              </a:rPr>
              <a:t>Hastalığı ilerlerken Hatay konusunda iyi haberler gelir ve bölgede düzenin Türk-Fransız birlikleri tarafından sağlanacağı, yapılan anlaşmayla teyit edilir. </a:t>
            </a:r>
          </a:p>
          <a:p>
            <a:pPr algn="just"/>
            <a:r>
              <a:rPr lang="tr-TR" sz="2100" dirty="0">
                <a:latin typeface="Times New Roman" pitchFamily="18" charset="0"/>
                <a:cs typeface="Times New Roman" pitchFamily="18" charset="0"/>
              </a:rPr>
              <a:t>Hatay, bundan bir yıl sonra anavatana katılacak, Atatürk, milletine karşı son görevini de yerine getirmiş olacaktır. </a:t>
            </a:r>
          </a:p>
        </p:txBody>
      </p:sp>
    </p:spTree>
    <p:extLst>
      <p:ext uri="{BB962C8B-B14F-4D97-AF65-F5344CB8AC3E}">
        <p14:creationId xmlns:p14="http://schemas.microsoft.com/office/powerpoint/2010/main" val="42686412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09" y="139337"/>
            <a:ext cx="2636751" cy="836023"/>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Milli </a:t>
            </a:r>
            <a:r>
              <a:rPr lang="tr-TR" sz="2100" b="1" dirty="0">
                <a:latin typeface="Times New Roman" panose="02020603050405020304" pitchFamily="18" charset="0"/>
                <a:cs typeface="Times New Roman" panose="02020603050405020304" pitchFamily="18" charset="0"/>
              </a:rPr>
              <a:t>Egemenlik</a:t>
            </a:r>
          </a:p>
        </p:txBody>
      </p:sp>
      <p:sp>
        <p:nvSpPr>
          <p:cNvPr id="3" name="Content Placeholder 2"/>
          <p:cNvSpPr>
            <a:spLocks noGrp="1"/>
          </p:cNvSpPr>
          <p:nvPr>
            <p:ph idx="1"/>
          </p:nvPr>
        </p:nvSpPr>
        <p:spPr>
          <a:xfrm>
            <a:off x="662709" y="975360"/>
            <a:ext cx="10515600" cy="5190838"/>
          </a:xfrm>
        </p:spPr>
        <p:txBody>
          <a:bodyPr>
            <a:noAutofit/>
          </a:bodyPr>
          <a:lstStyle/>
          <a:p>
            <a:pPr algn="just"/>
            <a:r>
              <a:rPr lang="tr-TR" sz="2100" dirty="0">
                <a:latin typeface="Times New Roman" panose="02020603050405020304" pitchFamily="18" charset="0"/>
                <a:cs typeface="Times New Roman" panose="02020603050405020304" pitchFamily="18" charset="0"/>
              </a:rPr>
              <a:t>Milli egemenlik,bir milletin kendi kaderine hakim olarak, kendi geleceğini tayin etme gücünü elinde bulundurması demektir. </a:t>
            </a:r>
          </a:p>
          <a:p>
            <a:pPr algn="just"/>
            <a:r>
              <a:rPr lang="tr-TR" sz="2100" dirty="0">
                <a:latin typeface="Times New Roman" panose="02020603050405020304" pitchFamily="18" charset="0"/>
                <a:cs typeface="Times New Roman" panose="02020603050405020304" pitchFamily="18" charset="0"/>
              </a:rPr>
              <a:t>Millet iradesini hakim kılması sebebiyle demokrasinin temel şartıdır. İ</a:t>
            </a:r>
            <a:r>
              <a:rPr lang="es-ES" sz="2100" dirty="0">
                <a:latin typeface="Times New Roman" panose="02020603050405020304" pitchFamily="18" charset="0"/>
                <a:cs typeface="Times New Roman" panose="02020603050405020304" pitchFamily="18" charset="0"/>
              </a:rPr>
              <a:t>lke ve inkılapların ana gayesi ve hedefidir.</a:t>
            </a:r>
            <a:r>
              <a:rPr lang="tr-TR" sz="2100" dirty="0">
                <a:latin typeface="Times New Roman" panose="02020603050405020304" pitchFamily="18" charset="0"/>
                <a:cs typeface="Times New Roman" panose="02020603050405020304" pitchFamily="18" charset="0"/>
              </a:rPr>
              <a:t> </a:t>
            </a:r>
          </a:p>
          <a:p>
            <a:pPr algn="just"/>
            <a:r>
              <a:rPr lang="tr-TR" sz="2100" dirty="0">
                <a:latin typeface="Times New Roman" panose="02020603050405020304" pitchFamily="18" charset="0"/>
                <a:cs typeface="Times New Roman" panose="02020603050405020304" pitchFamily="18" charset="0"/>
              </a:rPr>
              <a:t>Cumhuriyetçiliğin bütünleyici ilkesidir.</a:t>
            </a:r>
          </a:p>
          <a:p>
            <a:pPr algn="just"/>
            <a:r>
              <a:rPr lang="tr-TR" sz="2100" dirty="0">
                <a:latin typeface="Times New Roman" panose="02020603050405020304" pitchFamily="18" charset="0"/>
                <a:cs typeface="Times New Roman" panose="02020603050405020304" pitchFamily="18" charset="0"/>
              </a:rPr>
              <a:t>Atatürk milli egemenlik prensibini, devletin temel unsurlarından biri haline getirmeye çalışmıştır. Bunda amaç ise;siyasi, sosyal ve ekonomik yönden, yabancı etkilerinden uzak,milli iradeden oluşmuş bir toplumun meydana gelmesini sağlamaktır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Amasya genel kongresi, Erzurum ve Sivas kongreleri, TBMM’nin </a:t>
            </a:r>
            <a:r>
              <a:rPr lang="tr-TR" sz="2100" dirty="0" smtClean="0">
                <a:latin typeface="Times New Roman" panose="02020603050405020304" pitchFamily="18" charset="0"/>
                <a:cs typeface="Times New Roman" panose="02020603050405020304" pitchFamily="18" charset="0"/>
              </a:rPr>
              <a:t>açılması </a:t>
            </a:r>
            <a:r>
              <a:rPr lang="tr-TR" sz="2100" dirty="0">
                <a:latin typeface="Times New Roman" panose="02020603050405020304" pitchFamily="18" charset="0"/>
                <a:cs typeface="Times New Roman" panose="02020603050405020304" pitchFamily="18" charset="0"/>
              </a:rPr>
              <a:t>ve millet egemenliğinin kabullenilmesi ve yürürlüğe sokulması açısından dönüm noktalarıdır. </a:t>
            </a:r>
          </a:p>
          <a:p>
            <a:pPr marL="0" indent="0" algn="just">
              <a:buNone/>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13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5909" y="905691"/>
            <a:ext cx="10515600" cy="5086544"/>
          </a:xfrm>
        </p:spPr>
        <p:txBody>
          <a:bodyPr>
            <a:normAutofit/>
          </a:bodyPr>
          <a:lstStyle/>
          <a:p>
            <a:pPr marL="0" indent="0" algn="just">
              <a:buNone/>
            </a:pPr>
            <a:r>
              <a:rPr lang="tr-TR" sz="2100" dirty="0" smtClean="0">
                <a:latin typeface="Times New Roman" panose="02020603050405020304" pitchFamily="18" charset="0"/>
                <a:cs typeface="Times New Roman" panose="02020603050405020304" pitchFamily="18" charset="0"/>
              </a:rPr>
              <a:t>"Hiç </a:t>
            </a:r>
            <a:r>
              <a:rPr lang="tr-TR" sz="2100" dirty="0">
                <a:latin typeface="Times New Roman" panose="02020603050405020304" pitchFamily="18" charset="0"/>
                <a:cs typeface="Times New Roman" panose="02020603050405020304" pitchFamily="18" charset="0"/>
              </a:rPr>
              <a:t>şüphe yok, devletimizin ebedi müddet yaşaması için, memleketimizin kuvvetlenmesi için, milletimizin refah ve mutluluğu için hayatımız, namusumuz, şerefimiz, geleceğimiz için ve bütün kutsal kavramlarımız ve nihayet her şeyimiz için mutlaka en kıskanç hislerimizle, bütün uyanıklığımızla ve bütün kuvvetimizle millî egemenliğimizi muhafaza ve müdafaa </a:t>
            </a:r>
            <a:r>
              <a:rPr lang="tr-TR" sz="2100" dirty="0" smtClean="0">
                <a:latin typeface="Times New Roman" panose="02020603050405020304" pitchFamily="18" charset="0"/>
                <a:cs typeface="Times New Roman" panose="02020603050405020304" pitchFamily="18" charset="0"/>
              </a:rPr>
              <a:t>edeceğiz". </a:t>
            </a:r>
            <a:endParaRPr lang="tr-TR" sz="21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056" y="2320780"/>
            <a:ext cx="5731306" cy="3671455"/>
          </a:xfrm>
          <a:prstGeom prst="rect">
            <a:avLst/>
          </a:prstGeom>
        </p:spPr>
      </p:pic>
    </p:spTree>
    <p:extLst>
      <p:ext uri="{BB962C8B-B14F-4D97-AF65-F5344CB8AC3E}">
        <p14:creationId xmlns:p14="http://schemas.microsoft.com/office/powerpoint/2010/main" val="1187277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433" y="888274"/>
            <a:ext cx="4074524" cy="644436"/>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Milli </a:t>
            </a:r>
            <a:r>
              <a:rPr lang="tr-TR" sz="2100" b="1" dirty="0">
                <a:latin typeface="Times New Roman" panose="02020603050405020304" pitchFamily="18" charset="0"/>
                <a:cs typeface="Times New Roman" panose="02020603050405020304" pitchFamily="18" charset="0"/>
              </a:rPr>
              <a:t>Bağımsızlık ve özgürlük</a:t>
            </a:r>
          </a:p>
        </p:txBody>
      </p:sp>
      <p:sp>
        <p:nvSpPr>
          <p:cNvPr id="3" name="Content Placeholder 2"/>
          <p:cNvSpPr>
            <a:spLocks noGrp="1"/>
          </p:cNvSpPr>
          <p:nvPr>
            <p:ph idx="1"/>
          </p:nvPr>
        </p:nvSpPr>
        <p:spPr>
          <a:xfrm>
            <a:off x="644433" y="1759131"/>
            <a:ext cx="9309463" cy="5753199"/>
          </a:xfrm>
        </p:spPr>
        <p:txBody>
          <a:bodyPr>
            <a:normAutofit/>
          </a:bodyPr>
          <a:lstStyle/>
          <a:p>
            <a:pPr algn="just"/>
            <a:r>
              <a:rPr lang="tr-TR" sz="2100" dirty="0">
                <a:latin typeface="Times New Roman" panose="02020603050405020304" pitchFamily="18" charset="0"/>
                <a:cs typeface="Times New Roman" panose="02020603050405020304" pitchFamily="18" charset="0"/>
              </a:rPr>
              <a:t>Bağımsızlık bir devletin başka bir devletin emretme gücüne uymadan, kendi iç ve dış siyasetini belirlemesi ve uygulayabilmesi anlamına gelmektedir. Özgürlük ise gerek devlet ve gerekse onu kuran vatandaşlar için en önemli şarttır. Devletin özgür olması demek devletin bağımsız olması demektir, zaten devlet olmanın ilk şartı da budur.</a:t>
            </a:r>
          </a:p>
          <a:p>
            <a:pPr algn="just"/>
            <a:r>
              <a:rPr lang="tr-TR" sz="2100" dirty="0">
                <a:latin typeface="Times New Roman" panose="02020603050405020304" pitchFamily="18" charset="0"/>
                <a:cs typeface="Times New Roman" panose="02020603050405020304" pitchFamily="18" charset="0"/>
              </a:rPr>
              <a:t>Atatürk’e göre tam bağımsızlık; siyasi, ekonomik,askeri, kültürel ve her hususta olmalıdır. Eğer bunlardan herhangi birisinde istiklalden mahrumiyet olursa millet ve memleket hakiki manada tam bağımsızlıktan mahrum demektir. </a:t>
            </a:r>
          </a:p>
          <a:p>
            <a:pPr algn="just"/>
            <a:r>
              <a:rPr lang="tr-TR" sz="2100" dirty="0">
                <a:latin typeface="Times New Roman" panose="02020603050405020304" pitchFamily="18" charset="0"/>
                <a:cs typeface="Times New Roman" panose="02020603050405020304" pitchFamily="18" charset="0"/>
              </a:rPr>
              <a:t>Milliyetçiliğin bütünleyici ilkesidir.</a:t>
            </a:r>
          </a:p>
          <a:p>
            <a:endParaRPr lang="tr-TR" dirty="0"/>
          </a:p>
        </p:txBody>
      </p:sp>
    </p:spTree>
    <p:extLst>
      <p:ext uri="{BB962C8B-B14F-4D97-AF65-F5344CB8AC3E}">
        <p14:creationId xmlns:p14="http://schemas.microsoft.com/office/powerpoint/2010/main" val="19798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0" y="606012"/>
            <a:ext cx="10589489" cy="1813915"/>
          </a:xfrm>
        </p:spPr>
        <p:txBody>
          <a:bodyPr>
            <a:normAutofit/>
          </a:bodyPr>
          <a:lstStyle/>
          <a:p>
            <a:pPr algn="just"/>
            <a:r>
              <a:rPr lang="tr-TR" sz="2100" dirty="0" smtClean="0">
                <a:latin typeface="Times New Roman" panose="02020603050405020304" pitchFamily="18" charset="0"/>
                <a:cs typeface="Times New Roman" panose="02020603050405020304" pitchFamily="18" charset="0"/>
              </a:rPr>
              <a:t>"Türk’ün </a:t>
            </a:r>
            <a:r>
              <a:rPr lang="tr-TR" sz="2100" dirty="0">
                <a:latin typeface="Times New Roman" panose="02020603050405020304" pitchFamily="18" charset="0"/>
                <a:cs typeface="Times New Roman" panose="02020603050405020304" pitchFamily="18" charset="0"/>
              </a:rPr>
              <a:t>hassasiyeti, onuru ve kabiliyeti çok yüksek ve büyüktür. Böyle bir millet esir yaşamaktansa mahvolsun daha iyidir. O halde ya bağımsızlık ya ölüm</a:t>
            </a:r>
            <a:r>
              <a:rPr lang="tr-TR" sz="2100" dirty="0" smtClean="0">
                <a:latin typeface="Times New Roman" panose="02020603050405020304" pitchFamily="18" charset="0"/>
                <a:cs typeface="Times New Roman" panose="02020603050405020304" pitchFamily="18" charset="0"/>
              </a:rPr>
              <a:t>! "</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"Bir </a:t>
            </a:r>
            <a:r>
              <a:rPr lang="tr-TR" sz="2100" dirty="0">
                <a:latin typeface="Times New Roman" panose="02020603050405020304" pitchFamily="18" charset="0"/>
                <a:cs typeface="Times New Roman" panose="02020603050405020304" pitchFamily="18" charset="0"/>
              </a:rPr>
              <a:t>millette onurun, haysiyetin, namusun ve insanlığın meydana gelebilmesi ve devam ettirilebilmesi mutlaka o milletin özgürlüğüne ve bağımsızlığına sahip olmasıyla </a:t>
            </a:r>
            <a:r>
              <a:rPr lang="tr-TR" sz="2100" dirty="0" smtClean="0">
                <a:latin typeface="Times New Roman" panose="02020603050405020304" pitchFamily="18" charset="0"/>
                <a:cs typeface="Times New Roman" panose="02020603050405020304" pitchFamily="18" charset="0"/>
              </a:rPr>
              <a:t>mümkündür".</a:t>
            </a:r>
            <a:endParaRPr lang="tr-TR" sz="21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603" y="2419927"/>
            <a:ext cx="7825736" cy="3377293"/>
          </a:xfrm>
          <a:prstGeom prst="rect">
            <a:avLst/>
          </a:prstGeom>
        </p:spPr>
      </p:pic>
    </p:spTree>
    <p:extLst>
      <p:ext uri="{BB962C8B-B14F-4D97-AF65-F5344CB8AC3E}">
        <p14:creationId xmlns:p14="http://schemas.microsoft.com/office/powerpoint/2010/main" val="93990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Milli </a:t>
            </a:r>
            <a:r>
              <a:rPr lang="tr-TR" sz="2100" b="1" dirty="0">
                <a:latin typeface="Times New Roman" panose="02020603050405020304" pitchFamily="18" charset="0"/>
                <a:cs typeface="Times New Roman" panose="02020603050405020304" pitchFamily="18" charset="0"/>
              </a:rPr>
              <a:t>Birlik ve Beraberlik</a:t>
            </a:r>
          </a:p>
        </p:txBody>
      </p:sp>
      <p:sp>
        <p:nvSpPr>
          <p:cNvPr id="3" name="Content Placeholder 2"/>
          <p:cNvSpPr>
            <a:spLocks noGrp="1"/>
          </p:cNvSpPr>
          <p:nvPr>
            <p:ph idx="1"/>
          </p:nvPr>
        </p:nvSpPr>
        <p:spPr>
          <a:xfrm>
            <a:off x="838200" y="1494699"/>
            <a:ext cx="10515600" cy="4351338"/>
          </a:xfrm>
        </p:spPr>
        <p:txBody>
          <a:bodyPr>
            <a:normAutofit/>
          </a:bodyPr>
          <a:lstStyle/>
          <a:p>
            <a:pPr algn="just"/>
            <a:r>
              <a:rPr lang="tr-TR" sz="2100" dirty="0">
                <a:latin typeface="Times New Roman" panose="02020603050405020304" pitchFamily="18" charset="0"/>
                <a:cs typeface="Times New Roman" panose="02020603050405020304" pitchFamily="18" charset="0"/>
              </a:rPr>
              <a:t>Milli birlik ve beraberlik, Türk milletini oluşturan kişilerin karşılıklı sevgi ve saygı duyusuyla birbirlerine bağlanmasını ve ortak amaçlara yönelik olarak varlığını devam ettirmesini amaçlar. </a:t>
            </a:r>
          </a:p>
          <a:p>
            <a:pPr algn="just"/>
            <a:r>
              <a:rPr lang="tr-TR" sz="2100" dirty="0">
                <a:latin typeface="Times New Roman" panose="02020603050405020304" pitchFamily="18" charset="0"/>
                <a:cs typeface="Times New Roman" panose="02020603050405020304" pitchFamily="18" charset="0"/>
              </a:rPr>
              <a:t>Milliyetçilik ilkesinin bütünleyici ilkesidir.</a:t>
            </a:r>
          </a:p>
          <a:p>
            <a:pPr algn="just"/>
            <a:r>
              <a:rPr lang="tr-TR" sz="2100" dirty="0">
                <a:latin typeface="Times New Roman" panose="02020603050405020304" pitchFamily="18" charset="0"/>
                <a:cs typeface="Times New Roman" panose="02020603050405020304" pitchFamily="18" charset="0"/>
              </a:rPr>
              <a:t>Bu ilkenin temelini, bütün vatandaşların hangi din mezhep ve ırktan gelirlerse gelsinler, hepsinin Türk olduğu düşüncesi oluşturur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a:p>
            <a:pPr algn="just"/>
            <a:r>
              <a:rPr lang="tr-TR" sz="2100" dirty="0" smtClean="0">
                <a:latin typeface="Times New Roman" panose="02020603050405020304" pitchFamily="18" charset="0"/>
                <a:cs typeface="Times New Roman" panose="02020603050405020304" pitchFamily="18" charset="0"/>
              </a:rPr>
              <a:t>Atatürk bu konuda "Bir </a:t>
            </a:r>
            <a:r>
              <a:rPr lang="tr-TR" sz="2100" dirty="0">
                <a:latin typeface="Times New Roman" panose="02020603050405020304" pitchFamily="18" charset="0"/>
                <a:cs typeface="Times New Roman" panose="02020603050405020304" pitchFamily="18" charset="0"/>
              </a:rPr>
              <a:t>yurdun en değerli varlığı, yurttaşlar arasında milli birlik, iyi geçinme ve çalışkanlık duygu ve kabiliyetlerinin </a:t>
            </a:r>
            <a:r>
              <a:rPr lang="tr-TR" sz="2100" dirty="0" smtClean="0">
                <a:latin typeface="Times New Roman" panose="02020603050405020304" pitchFamily="18" charset="0"/>
                <a:cs typeface="Times New Roman" panose="02020603050405020304" pitchFamily="18" charset="0"/>
              </a:rPr>
              <a:t>olgunluğudur" </a:t>
            </a:r>
            <a:r>
              <a:rPr lang="tr-TR" sz="2100" dirty="0" smtClean="0">
                <a:latin typeface="Times New Roman" panose="02020603050405020304" pitchFamily="18" charset="0"/>
                <a:cs typeface="Times New Roman" panose="02020603050405020304" pitchFamily="18" charset="0"/>
              </a:rPr>
              <a:t>, </a:t>
            </a:r>
            <a:r>
              <a:rPr lang="tr-TR" sz="2100" dirty="0" smtClean="0">
                <a:latin typeface="Times New Roman" panose="02020603050405020304" pitchFamily="18" charset="0"/>
                <a:cs typeface="Times New Roman" panose="02020603050405020304" pitchFamily="18" charset="0"/>
              </a:rPr>
              <a:t>"Birlik </a:t>
            </a:r>
            <a:r>
              <a:rPr lang="tr-TR" sz="2100" dirty="0">
                <a:latin typeface="Times New Roman" panose="02020603050405020304" pitchFamily="18" charset="0"/>
                <a:cs typeface="Times New Roman" panose="02020603050405020304" pitchFamily="18" charset="0"/>
              </a:rPr>
              <a:t>ve beraberlik; ölümden başka her şeyi </a:t>
            </a:r>
            <a:r>
              <a:rPr lang="tr-TR" sz="2100" dirty="0" smtClean="0">
                <a:latin typeface="Times New Roman" panose="02020603050405020304" pitchFamily="18" charset="0"/>
                <a:cs typeface="Times New Roman" panose="02020603050405020304" pitchFamily="18" charset="0"/>
              </a:rPr>
              <a:t>yener" demiştir.</a:t>
            </a: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665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Bilimsellik </a:t>
            </a:r>
            <a:r>
              <a:rPr lang="tr-TR" sz="2100" b="1" dirty="0">
                <a:latin typeface="Times New Roman" panose="02020603050405020304" pitchFamily="18" charset="0"/>
                <a:cs typeface="Times New Roman" panose="02020603050405020304" pitchFamily="18" charset="0"/>
              </a:rPr>
              <a:t>ve Akılcılık</a:t>
            </a:r>
          </a:p>
        </p:txBody>
      </p:sp>
      <p:sp>
        <p:nvSpPr>
          <p:cNvPr id="3" name="Content Placeholder 2"/>
          <p:cNvSpPr>
            <a:spLocks noGrp="1"/>
          </p:cNvSpPr>
          <p:nvPr>
            <p:ph idx="1"/>
          </p:nvPr>
        </p:nvSpPr>
        <p:spPr>
          <a:xfrm>
            <a:off x="838200" y="1416322"/>
            <a:ext cx="10515600" cy="4351338"/>
          </a:xfrm>
        </p:spPr>
        <p:txBody>
          <a:bodyPr>
            <a:normAutofit/>
          </a:bodyPr>
          <a:lstStyle/>
          <a:p>
            <a:pPr algn="just"/>
            <a:r>
              <a:rPr lang="tr-TR" sz="2100" dirty="0">
                <a:latin typeface="Times New Roman" panose="02020603050405020304" pitchFamily="18" charset="0"/>
                <a:cs typeface="Times New Roman" panose="02020603050405020304" pitchFamily="18" charset="0"/>
              </a:rPr>
              <a:t>Devlet ve toplum hayatında, kişisel hayatta, bilimi öğrenme, değerlendirme ve uygulamaya bilimsellik denmektedir. Atatürk ilke ve inkılapları, ilerlemenin temeli olan çağdaş bilimi ve teknik esasları temel almıştır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Türkiye’de özellikle hilafetin kaldırılmasıyla devletin laikleştirilmesi yönünde büyük adım atılmış ve bu tarihten itibaren devler yönetiminde din ve diğer bazı manevi değerlerin etkisine son verilmişti. Bu unsurların yerini ise; akıl, mantık ve bilimin doğrularına dayanan yeni kurallar konulmuştu.</a:t>
            </a:r>
          </a:p>
          <a:p>
            <a:pPr algn="just"/>
            <a:r>
              <a:rPr lang="tr-TR" sz="2100" dirty="0">
                <a:latin typeface="Times New Roman" panose="02020603050405020304" pitchFamily="18" charset="0"/>
                <a:cs typeface="Times New Roman" panose="02020603050405020304" pitchFamily="18" charset="0"/>
              </a:rPr>
              <a:t>Laikliğin bütünleyici ilkesidir.</a:t>
            </a:r>
          </a:p>
          <a:p>
            <a:pPr algn="just"/>
            <a:r>
              <a:rPr lang="tr-TR" sz="2100" dirty="0">
                <a:latin typeface="Times New Roman" panose="02020603050405020304" pitchFamily="18" charset="0"/>
                <a:cs typeface="Times New Roman" panose="02020603050405020304" pitchFamily="18" charset="0"/>
              </a:rPr>
              <a:t>Atatürk’ün gerçekleştirdiği bütün eserlerin temelinde sağlam düşünce, akıl ve hareket mevcuttur. Atatürk devlet yönetiminde ve toplum hayatında aklı ve bilimi egemen kılmaya çalışmıştır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131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9442" y="1296830"/>
            <a:ext cx="5788805" cy="4875369"/>
          </a:xfrm>
        </p:spPr>
        <p:txBody>
          <a:bodyPr>
            <a:normAutofit lnSpcReduction="10000"/>
          </a:bodyPr>
          <a:lstStyle/>
          <a:p>
            <a:pPr algn="just"/>
            <a:r>
              <a:rPr lang="tr-TR" sz="2100" dirty="0">
                <a:latin typeface="Times New Roman" panose="02020603050405020304" pitchFamily="18" charset="0"/>
                <a:cs typeface="Times New Roman" panose="02020603050405020304" pitchFamily="18" charset="0"/>
              </a:rPr>
              <a:t>“Akıl ve mantığın çözümleyemeyeceği mesele yoktur.” </a:t>
            </a:r>
          </a:p>
          <a:p>
            <a:pPr algn="just"/>
            <a:r>
              <a:rPr lang="tr-TR" sz="2100" dirty="0">
                <a:latin typeface="Times New Roman" panose="02020603050405020304" pitchFamily="18" charset="0"/>
                <a:cs typeface="Times New Roman" panose="02020603050405020304" pitchFamily="18" charset="0"/>
              </a:rPr>
              <a:t>“Bizim akıl, mantık ve zekâ ile hareket etmek, en belirgin özelliğimizdir. Bütün hayatımızı dolduran olaylar, bu gerçeğin delilidirler.” </a:t>
            </a:r>
          </a:p>
          <a:p>
            <a:pPr algn="just"/>
            <a:r>
              <a:rPr lang="tr-TR" sz="2100" dirty="0">
                <a:latin typeface="Times New Roman" panose="02020603050405020304" pitchFamily="18" charset="0"/>
                <a:cs typeface="Times New Roman" panose="02020603050405020304" pitchFamily="18" charset="0"/>
              </a:rPr>
              <a:t>“Dünyada her şey için, medeniyet için, hayat için, muvaffakiyet için en hakiki mürşit ilimdir, fendir. İlmin ve fennin haricinde mürşit aramak gaflettir, cehalettir, delalettir. Ben, manevi miras olarak hiç bir ayet, hiç bir dogma, hiçbir donmuş ve kalıplaşmış kural bırakmıyorum. Benim manevi mirasım, ilim ve akıldır. Benim Türk Milleti için yapmak istediklerim ve başarmaya çalıştıklarım ortadadır. Benden sonra, beni benimsemek isteyenler, bu temel mihver üzerinde akıl ve ilmin rehberliğini kabul ederlerse, manevi mirasçılarım olurlar.”</a:t>
            </a:r>
          </a:p>
          <a:p>
            <a:pPr algn="just"/>
            <a:endParaRPr lang="tr-TR" sz="2100" dirty="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90" y="1296831"/>
            <a:ext cx="4828526" cy="3995605"/>
          </a:xfrm>
          <a:prstGeom prst="rect">
            <a:avLst/>
          </a:prstGeom>
        </p:spPr>
      </p:pic>
    </p:spTree>
    <p:extLst>
      <p:ext uri="{BB962C8B-B14F-4D97-AF65-F5344CB8AC3E}">
        <p14:creationId xmlns:p14="http://schemas.microsoft.com/office/powerpoint/2010/main" val="3067928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08" y="801189"/>
            <a:ext cx="11023600" cy="722810"/>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Çağdaşlaşma </a:t>
            </a:r>
            <a:r>
              <a:rPr lang="tr-TR" sz="2100" b="1" dirty="0">
                <a:latin typeface="Times New Roman" panose="02020603050405020304" pitchFamily="18" charset="0"/>
                <a:cs typeface="Times New Roman" panose="02020603050405020304" pitchFamily="18" charset="0"/>
              </a:rPr>
              <a:t>ve Batılılaşma </a:t>
            </a:r>
          </a:p>
        </p:txBody>
      </p:sp>
      <p:sp>
        <p:nvSpPr>
          <p:cNvPr id="3" name="Content Placeholder 2"/>
          <p:cNvSpPr>
            <a:spLocks noGrp="1"/>
          </p:cNvSpPr>
          <p:nvPr>
            <p:ph idx="1"/>
          </p:nvPr>
        </p:nvSpPr>
        <p:spPr>
          <a:xfrm>
            <a:off x="586508" y="1837509"/>
            <a:ext cx="10760364" cy="4085839"/>
          </a:xfrm>
        </p:spPr>
        <p:txBody>
          <a:bodyPr>
            <a:normAutofit/>
          </a:bodyPr>
          <a:lstStyle/>
          <a:p>
            <a:pPr algn="just"/>
            <a:r>
              <a:rPr lang="tr-TR" sz="2100" dirty="0">
                <a:latin typeface="Times New Roman" panose="02020603050405020304" pitchFamily="18" charset="0"/>
                <a:cs typeface="Times New Roman" panose="02020603050405020304" pitchFamily="18" charset="0"/>
              </a:rPr>
              <a:t>Çağdaşlaşma her şeyden önce, çağdaş bilime dayalı bir medeniyeti gerçekleştirmektir. </a:t>
            </a:r>
            <a:r>
              <a:rPr lang="tr-TR" sz="2100" dirty="0" smtClean="0">
                <a:latin typeface="Times New Roman" panose="02020603050405020304" pitchFamily="18" charset="0"/>
                <a:cs typeface="Times New Roman" panose="02020603050405020304" pitchFamily="18" charset="0"/>
              </a:rPr>
              <a:t>Atatürk</a:t>
            </a:r>
            <a:r>
              <a:rPr lang="tr-TR" sz="2100" dirty="0">
                <a:latin typeface="Times New Roman" panose="02020603050405020304" pitchFamily="18" charset="0"/>
                <a:cs typeface="Times New Roman" panose="02020603050405020304" pitchFamily="18" charset="0"/>
              </a:rPr>
              <a:t>, batılılaşmayı modernleşmek anlamında kullanırken, batılılaşmadan sadece medenileşmeyi kastetmiş, bunu batının bütün değerlerini aynen almak olarak görmemiştir. Bu yolda giriştiği hareketlerde de her zaman türk milletinin kendi değerlerine büyük önem vermiş ve yapılan işlerin milli esaslarımıza ters düşmemesine özen göstermiştir.</a:t>
            </a:r>
          </a:p>
          <a:p>
            <a:pPr algn="just"/>
            <a:r>
              <a:rPr lang="tr-TR" sz="2100" dirty="0">
                <a:latin typeface="Times New Roman" panose="02020603050405020304" pitchFamily="18" charset="0"/>
                <a:cs typeface="Times New Roman" panose="02020603050405020304" pitchFamily="18" charset="0"/>
              </a:rPr>
              <a:t>Çağdaşlaşma ve batılılaşma, taasuptan uzak ve her zaman yeni gelişmelere, bilim ve teknolojiye açık olmayı ifade eder. </a:t>
            </a:r>
            <a:r>
              <a:rPr lang="tr-TR" sz="2100" dirty="0" smtClean="0">
                <a:latin typeface="Times New Roman" panose="02020603050405020304" pitchFamily="18" charset="0"/>
                <a:cs typeface="Times New Roman" panose="02020603050405020304" pitchFamily="18" charset="0"/>
              </a:rPr>
              <a:t>İnkılapçılığın </a:t>
            </a:r>
            <a:r>
              <a:rPr lang="tr-TR" sz="2100" dirty="0">
                <a:latin typeface="Times New Roman" panose="02020603050405020304" pitchFamily="18" charset="0"/>
                <a:cs typeface="Times New Roman" panose="02020603050405020304" pitchFamily="18" charset="0"/>
              </a:rPr>
              <a:t>bütünleyici ilkesidir. </a:t>
            </a:r>
          </a:p>
          <a:p>
            <a:pPr algn="just"/>
            <a:r>
              <a:rPr lang="tr-TR" sz="2100" dirty="0">
                <a:latin typeface="Times New Roman" panose="02020603050405020304" pitchFamily="18" charset="0"/>
                <a:cs typeface="Times New Roman" panose="02020603050405020304" pitchFamily="18" charset="0"/>
              </a:rPr>
              <a:t>Laikliğin kabul edilmesi, şapka inkılabı, harf inkılabı, halifeliğin kaldırılması, tekke ve zaviyelerin kapatılması, soyadı kanununun kabulü, medeni hukukun kabulü, ölçülerde değişiklik…</a:t>
            </a:r>
          </a:p>
          <a:p>
            <a:pPr algn="just"/>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064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314036"/>
            <a:ext cx="6248398" cy="6057968"/>
          </a:xfrm>
        </p:spPr>
        <p:txBody>
          <a:bodyPr>
            <a:normAutofit/>
          </a:bodyPr>
          <a:lstStyle/>
          <a:p>
            <a:pPr algn="just"/>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"Memleketimizi çağdaşlaştırmak istiyoruz. Bütün çabamız Türkiye’de çağdaş, batılı bir hükümet kurmaktır. Uygarlığa girmek arzu edip de batıya yönelmemiş millet hangisidir</a:t>
            </a:r>
            <a:r>
              <a:rPr lang="tr-TR" sz="2100" dirty="0" smtClean="0">
                <a:latin typeface="Times New Roman" panose="02020603050405020304" pitchFamily="18" charset="0"/>
                <a:cs typeface="Times New Roman" panose="02020603050405020304" pitchFamily="18" charset="0"/>
              </a:rPr>
              <a:t>? "</a:t>
            </a:r>
            <a:endParaRPr lang="tr-TR" sz="2100" dirty="0">
              <a:latin typeface="Times New Roman" panose="02020603050405020304" pitchFamily="18" charset="0"/>
              <a:cs typeface="Times New Roman" panose="02020603050405020304" pitchFamily="18" charset="0"/>
            </a:endParaRPr>
          </a:p>
          <a:p>
            <a:pPr algn="just"/>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"Dünya’da her milletin varlığı, değeri, özgürlük ve bağımsızlık hakkı, ancak gösterdiği ve göstereceği uygar eserlerle orantılıdır. Uygar eser meydana getirmek yeteneğinden mahrum milletler, özgürlük ve bağımsızlıklarından soyunmaya mahkûmdur. O halde uygarlık yolunda ilerlemek ve başarı kazanmak, yaşamın şartıdır."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258" y="314036"/>
            <a:ext cx="4192979" cy="6047566"/>
          </a:xfrm>
          <a:prstGeom prst="rect">
            <a:avLst/>
          </a:prstGeom>
        </p:spPr>
      </p:pic>
    </p:spTree>
    <p:extLst>
      <p:ext uri="{BB962C8B-B14F-4D97-AF65-F5344CB8AC3E}">
        <p14:creationId xmlns:p14="http://schemas.microsoft.com/office/powerpoint/2010/main" val="754882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1"/>
            <a:ext cx="3526058" cy="516855"/>
          </a:xfrm>
        </p:spPr>
        <p:txBody>
          <a:bodyPr>
            <a:normAutofit/>
          </a:bodyPr>
          <a:lstStyle/>
          <a:p>
            <a:pPr algn="just"/>
            <a:r>
              <a:rPr lang="tr-TR" sz="2100" b="1" dirty="0" smtClean="0">
                <a:latin typeface="Times New Roman" panose="02020603050405020304" pitchFamily="18" charset="0"/>
                <a:cs typeface="Times New Roman" panose="02020603050405020304" pitchFamily="18" charset="0"/>
              </a:rPr>
              <a:t>Yurtta </a:t>
            </a:r>
            <a:r>
              <a:rPr lang="tr-TR" sz="2100" b="1" dirty="0">
                <a:latin typeface="Times New Roman" panose="02020603050405020304" pitchFamily="18" charset="0"/>
                <a:cs typeface="Times New Roman" panose="02020603050405020304" pitchFamily="18" charset="0"/>
              </a:rPr>
              <a:t>Sulh Cihanda Sulh</a:t>
            </a:r>
          </a:p>
        </p:txBody>
      </p:sp>
      <p:sp>
        <p:nvSpPr>
          <p:cNvPr id="3" name="Content Placeholder 2"/>
          <p:cNvSpPr>
            <a:spLocks noGrp="1"/>
          </p:cNvSpPr>
          <p:nvPr>
            <p:ph idx="1"/>
          </p:nvPr>
        </p:nvSpPr>
        <p:spPr>
          <a:xfrm>
            <a:off x="1178859" y="1156252"/>
            <a:ext cx="9558809" cy="4765577"/>
          </a:xfrm>
        </p:spPr>
        <p:txBody>
          <a:bodyPr>
            <a:normAutofit/>
          </a:bodyPr>
          <a:lstStyle/>
          <a:p>
            <a:pPr algn="just"/>
            <a:r>
              <a:rPr lang="tr-TR" sz="2100" dirty="0">
                <a:latin typeface="Times New Roman" panose="02020603050405020304" pitchFamily="18" charset="0"/>
                <a:cs typeface="Times New Roman" panose="02020603050405020304" pitchFamily="18" charset="0"/>
              </a:rPr>
              <a:t>Yurtta Sulh, Cihanda Sulh ilkesi bir taraftan; yurt içinde huzur ve sükûnu, güven içinde yaşamayı; diğer taraftan da milletlerarası barış ve güvenliği hedef tutar. Bu ilke hem iç politikanın hem de dış politikanın temel dayanağıdır. </a:t>
            </a:r>
          </a:p>
          <a:p>
            <a:pPr algn="just"/>
            <a:r>
              <a:rPr lang="tr-TR" sz="2100" dirty="0">
                <a:latin typeface="Times New Roman" panose="02020603050405020304" pitchFamily="18" charset="0"/>
                <a:cs typeface="Times New Roman" panose="02020603050405020304" pitchFamily="18" charset="0"/>
              </a:rPr>
              <a:t>Esas olan savaş değil, barıştır. Barış, kalkınmanın ve demokrasinin en önemli şartlarından biridir. </a:t>
            </a:r>
          </a:p>
          <a:p>
            <a:pPr algn="just"/>
            <a:r>
              <a:rPr lang="tr-TR" sz="2100" dirty="0">
                <a:latin typeface="Times New Roman" panose="02020603050405020304" pitchFamily="18" charset="0"/>
                <a:cs typeface="Times New Roman" panose="02020603050405020304" pitchFamily="18" charset="0"/>
              </a:rPr>
              <a:t>Atatürk bu ilke ile bütün dünyada sınıf mücadelerinin olmadığı, herkesin demokrasi içinde eşit haklara sahip olduğu ve sosyal dayanışmanın sağlandığı toplumların oluşmasını gerçekleştirmeyi hedeflemiştir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Milliyetçilik ve Halkçılık ilkesini </a:t>
            </a:r>
            <a:r>
              <a:rPr lang="tr-TR" sz="2100" dirty="0" smtClean="0">
                <a:latin typeface="Times New Roman" panose="02020603050405020304" pitchFamily="18" charset="0"/>
                <a:cs typeface="Times New Roman" panose="02020603050405020304" pitchFamily="18" charset="0"/>
              </a:rPr>
              <a:t>bütünler.</a:t>
            </a: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747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half" idx="1"/>
          </p:nvPr>
        </p:nvSpPr>
        <p:spPr>
          <a:xfrm>
            <a:off x="1991544" y="1124745"/>
            <a:ext cx="4038600" cy="4525963"/>
          </a:xfrm>
        </p:spPr>
        <p:txBody>
          <a:bodyPr>
            <a:normAutofit/>
          </a:bodyPr>
          <a:lstStyle/>
          <a:p>
            <a:pPr algn="just"/>
            <a:r>
              <a:rPr lang="tr-TR" sz="2100" dirty="0">
                <a:latin typeface="Times New Roman" pitchFamily="18" charset="0"/>
                <a:cs typeface="Times New Roman" pitchFamily="18" charset="0"/>
              </a:rPr>
              <a:t> Paris’ten getirtilen Dr. Fissenger, Atatürk’ü bir kez daha muayene eder, ancak bu sefer hastalığın biraz daha ilerlemiş olduğu fark edilir. Artık sürekli dinlenmesi gerekmektedir ve tek eğlencesi yurt dışından satın alınan Savarona yatında deniz havası alarak, manevi kızı Ülkü ile vakit geçirmektir. </a:t>
            </a:r>
          </a:p>
        </p:txBody>
      </p:sp>
      <p:pic>
        <p:nvPicPr>
          <p:cNvPr id="5" name="İçerik Yer Tutucus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5931" y="1508178"/>
            <a:ext cx="4038600" cy="2104924"/>
          </a:xfrm>
        </p:spPr>
      </p:pic>
    </p:spTree>
    <p:extLst>
      <p:ext uri="{BB962C8B-B14F-4D97-AF65-F5344CB8AC3E}">
        <p14:creationId xmlns:p14="http://schemas.microsoft.com/office/powerpoint/2010/main" val="391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4945" y="1297577"/>
            <a:ext cx="6248398" cy="4889700"/>
          </a:xfrm>
        </p:spPr>
        <p:txBody>
          <a:bodyPr>
            <a:normAutofit/>
          </a:bodyPr>
          <a:lstStyle/>
          <a:p>
            <a:pPr algn="just"/>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 “Barış ulusları refah ve saadete eriştiren en iyi yoldur. Memleketimizi her gün daha çok kuvvetlendirmek, her türlü ihtimallere karşı koyacak bir halde bulundurmak ve dünya olaylarının bütün safhalarını büyük bir uyanıklık içinde izlemek, barışsever siyasetimizin dayanacağı esasların başlangıcıdır.”</a:t>
            </a:r>
          </a:p>
          <a:p>
            <a:pPr algn="just"/>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“Dünyada milletler bir apartmanın sakinleri gibi kabul edilir. Eğer bir apartman, sakinlerinden bazıları tarafından ateşe verilirse, diğerlerinin yangının etkisinden kurtulmasına imkân yoktur.”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45" y="997528"/>
            <a:ext cx="5135419" cy="4205980"/>
          </a:xfrm>
          <a:prstGeom prst="rect">
            <a:avLst/>
          </a:prstGeom>
        </p:spPr>
      </p:pic>
    </p:spTree>
    <p:extLst>
      <p:ext uri="{BB962C8B-B14F-4D97-AF65-F5344CB8AC3E}">
        <p14:creationId xmlns:p14="http://schemas.microsoft.com/office/powerpoint/2010/main" val="3545533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3115"/>
          </a:xfrm>
        </p:spPr>
        <p:txBody>
          <a:bodyPr>
            <a:normAutofit/>
          </a:bodyPr>
          <a:lstStyle/>
          <a:p>
            <a:pPr algn="just"/>
            <a:r>
              <a:rPr lang="tr-TR" sz="2100" b="1" dirty="0">
                <a:latin typeface="Times New Roman" panose="02020603050405020304" pitchFamily="18" charset="0"/>
                <a:cs typeface="Times New Roman" panose="02020603050405020304" pitchFamily="18" charset="0"/>
              </a:rPr>
              <a:t>İnsan ve insanlık sevgisi</a:t>
            </a:r>
          </a:p>
        </p:txBody>
      </p:sp>
      <p:sp>
        <p:nvSpPr>
          <p:cNvPr id="3" name="Content Placeholder 2"/>
          <p:cNvSpPr>
            <a:spLocks noGrp="1"/>
          </p:cNvSpPr>
          <p:nvPr>
            <p:ph idx="1"/>
          </p:nvPr>
        </p:nvSpPr>
        <p:spPr>
          <a:xfrm>
            <a:off x="838200" y="1306286"/>
            <a:ext cx="10515600" cy="4870677"/>
          </a:xfrm>
        </p:spPr>
        <p:txBody>
          <a:bodyPr>
            <a:normAutofit/>
          </a:bodyPr>
          <a:lstStyle/>
          <a:p>
            <a:pPr algn="just"/>
            <a:r>
              <a:rPr lang="tr-TR" sz="2100" dirty="0">
                <a:latin typeface="Times New Roman" panose="02020603050405020304" pitchFamily="18" charset="0"/>
                <a:cs typeface="Times New Roman" panose="02020603050405020304" pitchFamily="18" charset="0"/>
              </a:rPr>
              <a:t>İnsan; devlet, millet ve diğer bütün değerlerin temelini oluşturur. İnsanın düşünülmediği bir sistemde, hiçbir şeyin kıymeti yoktur. Bu nedenle türk inkılabının en büyük özelliklerinden birisi de insana ve insanlık sevgisine verdiği değerde görülür</a:t>
            </a:r>
            <a:r>
              <a:rPr lang="tr-TR" sz="2100" dirty="0" smtClean="0">
                <a:latin typeface="Times New Roman" panose="02020603050405020304" pitchFamily="18" charset="0"/>
                <a:cs typeface="Times New Roman" panose="02020603050405020304" pitchFamily="18" charset="0"/>
              </a:rPr>
              <a:t>.</a:t>
            </a:r>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Milliyetçilik ve halkçılık ilkesini bütünler.</a:t>
            </a:r>
          </a:p>
          <a:p>
            <a:pPr algn="just"/>
            <a:r>
              <a:rPr lang="tr-TR" sz="2100" dirty="0" smtClean="0">
                <a:latin typeface="Times New Roman" panose="02020603050405020304" pitchFamily="18" charset="0"/>
                <a:cs typeface="Times New Roman" panose="02020603050405020304" pitchFamily="18" charset="0"/>
              </a:rPr>
              <a:t>“ Biz </a:t>
            </a:r>
            <a:r>
              <a:rPr lang="tr-TR" sz="2100" dirty="0">
                <a:latin typeface="Times New Roman" panose="02020603050405020304" pitchFamily="18" charset="0"/>
                <a:cs typeface="Times New Roman" panose="02020603050405020304" pitchFamily="18" charset="0"/>
              </a:rPr>
              <a:t>kimsenin düşmanı değiliz, yalnız insanlığın düşmanı olanların </a:t>
            </a:r>
            <a:r>
              <a:rPr lang="tr-TR" sz="2100" dirty="0" smtClean="0">
                <a:latin typeface="Times New Roman" panose="02020603050405020304" pitchFamily="18" charset="0"/>
                <a:cs typeface="Times New Roman" panose="02020603050405020304" pitchFamily="18" charset="0"/>
              </a:rPr>
              <a:t>düşmanıyız’’.</a:t>
            </a:r>
            <a:endParaRPr lang="tr-TR" sz="2100" dirty="0">
              <a:latin typeface="Times New Roman" panose="02020603050405020304" pitchFamily="18" charset="0"/>
              <a:cs typeface="Times New Roman" panose="02020603050405020304" pitchFamily="18" charset="0"/>
            </a:endParaRPr>
          </a:p>
          <a:p>
            <a:pPr algn="just"/>
            <a:r>
              <a:rPr lang="tr-TR" sz="2100" dirty="0">
                <a:latin typeface="Times New Roman" panose="02020603050405020304" pitchFamily="18" charset="0"/>
                <a:cs typeface="Times New Roman" panose="02020603050405020304" pitchFamily="18" charset="0"/>
              </a:rPr>
              <a:t>“İnsanları mesut edeceğim diye onları birbirine boğazlatmak insanlıktan uzak ve son derece üzülünecek bir sistemdir. İnsanları mesut edecek yegane vasıta, onları birbirlerine yaklaştırarak, onlara birbirlerini sevdirerek, karşılıklı maddi ve manevi ihtiyaçlarını temine yarayan hareket </a:t>
            </a:r>
            <a:r>
              <a:rPr lang="tr-TR" sz="2100">
                <a:latin typeface="Times New Roman" panose="02020603050405020304" pitchFamily="18" charset="0"/>
                <a:cs typeface="Times New Roman" panose="02020603050405020304" pitchFamily="18" charset="0"/>
              </a:rPr>
              <a:t>ve </a:t>
            </a:r>
            <a:r>
              <a:rPr lang="tr-TR" sz="2100" smtClean="0">
                <a:latin typeface="Times New Roman" panose="02020603050405020304" pitchFamily="18" charset="0"/>
                <a:cs typeface="Times New Roman" panose="02020603050405020304" pitchFamily="18" charset="0"/>
              </a:rPr>
              <a:t>enerjidir’’.</a:t>
            </a:r>
            <a:endParaRPr lang="tr-TR" sz="2100" dirty="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a:p>
            <a:pPr marL="0" indent="0" algn="just">
              <a:buNone/>
            </a:pPr>
            <a:endParaRPr lang="tr-TR"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02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31504" y="2204864"/>
            <a:ext cx="4405914" cy="2736304"/>
          </a:xfrm>
        </p:spPr>
      </p:pic>
      <p:sp>
        <p:nvSpPr>
          <p:cNvPr id="4" name="İçerik Yer Tutucusu 3"/>
          <p:cNvSpPr>
            <a:spLocks noGrp="1"/>
          </p:cNvSpPr>
          <p:nvPr>
            <p:ph sz="half" idx="2"/>
          </p:nvPr>
        </p:nvSpPr>
        <p:spPr/>
        <p:txBody>
          <a:bodyPr>
            <a:normAutofit/>
          </a:bodyPr>
          <a:lstStyle/>
          <a:p>
            <a:pPr algn="just"/>
            <a:r>
              <a:rPr lang="tr-TR" sz="2100" dirty="0">
                <a:latin typeface="Times New Roman" pitchFamily="18" charset="0"/>
                <a:cs typeface="Times New Roman" pitchFamily="18" charset="0"/>
              </a:rPr>
              <a:t>Etrafındakilerin kendisini rahatlatmak için verdikleri tüm uğraşlara rağmen sancı ve ateş onu rahat bırakmaz.</a:t>
            </a:r>
          </a:p>
          <a:p>
            <a:pPr algn="just"/>
            <a:r>
              <a:rPr lang="tr-TR" sz="2100" dirty="0">
                <a:latin typeface="Times New Roman" pitchFamily="18" charset="0"/>
                <a:cs typeface="Times New Roman" pitchFamily="18" charset="0"/>
              </a:rPr>
              <a:t>Durumun ciddileşmesi üzerine, yeniden Dolmabahçe Sarayı’na dönülür. Ancak büyük önderin burada da sıcaktan bunalması devam edecek, karnındaki şişlik artacak ve biriken suyun alınması gerekecektir. </a:t>
            </a:r>
          </a:p>
          <a:p>
            <a:pPr algn="just"/>
            <a:r>
              <a:rPr lang="tr-TR" sz="2100" dirty="0">
                <a:latin typeface="Times New Roman" pitchFamily="18" charset="0"/>
                <a:cs typeface="Times New Roman" pitchFamily="18" charset="0"/>
              </a:rPr>
              <a:t>Durumunun ciddileştiği bu günlerde vasiyetini kaleme alır ve doktorların isteğiyle ziyaretler kısıtlanır</a:t>
            </a:r>
            <a:r>
              <a:rPr lang="tr-TR" sz="2100" dirty="0" smtClean="0">
                <a:latin typeface="Times New Roman" pitchFamily="18" charset="0"/>
                <a:cs typeface="Times New Roman" pitchFamily="18" charset="0"/>
              </a:rPr>
              <a:t>.</a:t>
            </a:r>
            <a:endParaRPr lang="tr-TR" sz="2100" dirty="0">
              <a:latin typeface="Times New Roman" pitchFamily="18" charset="0"/>
              <a:cs typeface="Times New Roman" pitchFamily="18" charset="0"/>
            </a:endParaRPr>
          </a:p>
        </p:txBody>
      </p:sp>
    </p:spTree>
    <p:extLst>
      <p:ext uri="{BB962C8B-B14F-4D97-AF65-F5344CB8AC3E}">
        <p14:creationId xmlns:p14="http://schemas.microsoft.com/office/powerpoint/2010/main" val="3514264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half" idx="1"/>
          </p:nvPr>
        </p:nvSpPr>
        <p:spPr>
          <a:xfrm>
            <a:off x="1919536" y="1196753"/>
            <a:ext cx="4038600" cy="4525963"/>
          </a:xfrm>
        </p:spPr>
        <p:txBody>
          <a:bodyPr>
            <a:normAutofit/>
          </a:bodyPr>
          <a:lstStyle/>
          <a:p>
            <a:pPr algn="just"/>
            <a:r>
              <a:rPr lang="tr-TR" sz="2100" dirty="0">
                <a:latin typeface="Times New Roman" pitchFamily="18" charset="0"/>
                <a:cs typeface="Times New Roman" pitchFamily="18" charset="0"/>
              </a:rPr>
              <a:t>Bugünlerde Cumhuriyet’in on beşinci yıldönümü kutlamaları yaklaşmaktadır. </a:t>
            </a:r>
          </a:p>
          <a:p>
            <a:pPr algn="just"/>
            <a:r>
              <a:rPr lang="tr-TR" sz="2100" dirty="0">
                <a:latin typeface="Times New Roman" pitchFamily="18" charset="0"/>
                <a:cs typeface="Times New Roman" pitchFamily="18" charset="0"/>
              </a:rPr>
              <a:t>Atatürk’ün niyeti Ankara’daki kutlamalara katılmaktır. Ancak karnındaki suyun alınmasını izleyen günlerde komaya girer ve uzun süren bir uykunun ardından uyanarak Ankara’ya gitme isteğini tekrar dile getirir, doktorları ise bu seyahate izin vermez. </a:t>
            </a:r>
          </a:p>
        </p:txBody>
      </p:sp>
      <p:pic>
        <p:nvPicPr>
          <p:cNvPr id="7" name="İçerik Yer Tutucusu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2896" y="1570830"/>
            <a:ext cx="3816424" cy="2642139"/>
          </a:xfrm>
        </p:spPr>
      </p:pic>
    </p:spTree>
    <p:extLst>
      <p:ext uri="{BB962C8B-B14F-4D97-AF65-F5344CB8AC3E}">
        <p14:creationId xmlns:p14="http://schemas.microsoft.com/office/powerpoint/2010/main" val="1303164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TotalTime>
  <Words>4303</Words>
  <Application>Microsoft Office PowerPoint</Application>
  <PresentationFormat>Geniş ekran</PresentationFormat>
  <Paragraphs>310</Paragraphs>
  <Slides>71</Slides>
  <Notes>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71</vt:i4>
      </vt:variant>
    </vt:vector>
  </HeadingPairs>
  <TitlesOfParts>
    <vt:vector size="76" baseType="lpstr">
      <vt:lpstr>Arial</vt:lpstr>
      <vt:lpstr>Calibri</vt:lpstr>
      <vt:lpstr>Calibri Light</vt:lpstr>
      <vt:lpstr>Times New Roman</vt:lpstr>
      <vt:lpstr>Office Teması</vt:lpstr>
      <vt:lpstr>ATATÜRK’ÜN EBEDİYETE İNTİKALİ VE MİRASI</vt:lpstr>
      <vt:lpstr>Atatürk’ün Hastalığı ve Vefatı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Atatürk’ün Vefatının Türkiye’de ve Dış Dünyadaki Yankıları </vt:lpstr>
      <vt:lpstr>PowerPoint Sunusu</vt:lpstr>
      <vt:lpstr>PowerPoint Sunusu</vt:lpstr>
      <vt:lpstr>PowerPoint Sunusu</vt:lpstr>
      <vt:lpstr>PowerPoint Sunusu</vt:lpstr>
      <vt:lpstr>PowerPoint Sunusu</vt:lpstr>
      <vt:lpstr>PowerPoint Sunusu</vt:lpstr>
      <vt:lpstr>PowerPoint Sunusu</vt:lpstr>
      <vt:lpstr>PowerPoint Sunusu</vt:lpstr>
      <vt:lpstr>Anıtkabir İçin Önerilen Yerler</vt:lpstr>
      <vt:lpstr>Proje ve İnşaat</vt:lpstr>
      <vt:lpstr>PowerPoint Sunusu</vt:lpstr>
      <vt:lpstr>PowerPoint Sunusu</vt:lpstr>
      <vt:lpstr>PowerPoint Sunusu</vt:lpstr>
      <vt:lpstr>Anıtkabir’in İnşası</vt:lpstr>
      <vt:lpstr>PowerPoint Sunusu</vt:lpstr>
      <vt:lpstr>PowerPoint Sunusu</vt:lpstr>
      <vt:lpstr>Anıtkabir’in  bölümleri</vt:lpstr>
      <vt:lpstr>PowerPoint Sunusu</vt:lpstr>
      <vt:lpstr>PowerPoint Sunusu</vt:lpstr>
      <vt:lpstr>PowerPoint Sunusu</vt:lpstr>
      <vt:lpstr>ATATÜRK’ÜN MADDİ MİRASI</vt:lpstr>
      <vt:lpstr>PowerPoint Sunusu</vt:lpstr>
      <vt:lpstr>PowerPoint Sunusu</vt:lpstr>
      <vt:lpstr>Atatürk’ün Vasiyetnamesi</vt:lpstr>
      <vt:lpstr>ATATÜRK’ÜN MANEVİ MİRASI: ATATÜRK İLKELERİ</vt:lpstr>
      <vt:lpstr>Cumhuriyetçilik</vt:lpstr>
      <vt:lpstr>Milliyetçilik </vt:lpstr>
      <vt:lpstr>PowerPoint Sunusu</vt:lpstr>
      <vt:lpstr>PowerPoint Sunusu</vt:lpstr>
      <vt:lpstr>Halkçılık</vt:lpstr>
      <vt:lpstr>PowerPoint Sunusu</vt:lpstr>
      <vt:lpstr>PowerPoint Sunusu</vt:lpstr>
      <vt:lpstr>Halkçılık İlkesi Doğrultusunda Yapılan İnkılâplar </vt:lpstr>
      <vt:lpstr>Laiklik</vt:lpstr>
      <vt:lpstr>PowerPoint Sunusu</vt:lpstr>
      <vt:lpstr>Atatürk ve Laiklik</vt:lpstr>
      <vt:lpstr>Laiklik İlkesi Doğrultusunda Yapılan İnkılâplar </vt:lpstr>
      <vt:lpstr>Devletçilik</vt:lpstr>
      <vt:lpstr>PowerPoint Sunusu</vt:lpstr>
      <vt:lpstr>PowerPoint Sunusu</vt:lpstr>
      <vt:lpstr>PowerPoint Sunusu</vt:lpstr>
      <vt:lpstr>Atatürk'ün Devletçilik ilkesi ışığında Cumhuriyet’in ilk yıllarında yapılan faaliyetler</vt:lpstr>
      <vt:lpstr>1950 Sonrası Devletçilik</vt:lpstr>
      <vt:lpstr>İnkılâpçılık</vt:lpstr>
      <vt:lpstr>PowerPoint Sunusu</vt:lpstr>
      <vt:lpstr>BÜTÜNLEYİCİ İLKELER</vt:lpstr>
      <vt:lpstr>Milli Egemenlik</vt:lpstr>
      <vt:lpstr>PowerPoint Sunusu</vt:lpstr>
      <vt:lpstr>Milli Bağımsızlık ve özgürlük</vt:lpstr>
      <vt:lpstr>PowerPoint Sunusu</vt:lpstr>
      <vt:lpstr>Milli Birlik ve Beraberlik</vt:lpstr>
      <vt:lpstr>Bilimsellik ve Akılcılık</vt:lpstr>
      <vt:lpstr>PowerPoint Sunusu</vt:lpstr>
      <vt:lpstr>Çağdaşlaşma ve Batılılaşma </vt:lpstr>
      <vt:lpstr>PowerPoint Sunusu</vt:lpstr>
      <vt:lpstr>Yurtta Sulh Cihanda Sulh</vt:lpstr>
      <vt:lpstr>PowerPoint Sunusu</vt:lpstr>
      <vt:lpstr>İnsan ve insanlık sevgisi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Havva Çelik</dc:creator>
  <cp:lastModifiedBy>Windows Kullanıcısı</cp:lastModifiedBy>
  <cp:revision>17</cp:revision>
  <dcterms:created xsi:type="dcterms:W3CDTF">2019-05-07T23:10:57Z</dcterms:created>
  <dcterms:modified xsi:type="dcterms:W3CDTF">2020-03-27T18:31:23Z</dcterms:modified>
</cp:coreProperties>
</file>